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85" r:id="rId1"/>
  </p:sldMasterIdLst>
  <p:notesMasterIdLst>
    <p:notesMasterId r:id="rId37"/>
  </p:notesMasterIdLst>
  <p:sldIdLst>
    <p:sldId id="256" r:id="rId2"/>
    <p:sldId id="314" r:id="rId3"/>
    <p:sldId id="257" r:id="rId4"/>
    <p:sldId id="313" r:id="rId5"/>
    <p:sldId id="258" r:id="rId6"/>
    <p:sldId id="261" r:id="rId7"/>
    <p:sldId id="260" r:id="rId8"/>
    <p:sldId id="262" r:id="rId9"/>
    <p:sldId id="259" r:id="rId10"/>
    <p:sldId id="263" r:id="rId11"/>
    <p:sldId id="264" r:id="rId12"/>
    <p:sldId id="272" r:id="rId13"/>
    <p:sldId id="276" r:id="rId14"/>
    <p:sldId id="277" r:id="rId15"/>
    <p:sldId id="278" r:id="rId16"/>
    <p:sldId id="279" r:id="rId17"/>
    <p:sldId id="306" r:id="rId18"/>
    <p:sldId id="307" r:id="rId19"/>
    <p:sldId id="280" r:id="rId20"/>
    <p:sldId id="308" r:id="rId21"/>
    <p:sldId id="270" r:id="rId22"/>
    <p:sldId id="312" r:id="rId23"/>
    <p:sldId id="266" r:id="rId24"/>
    <p:sldId id="309" r:id="rId25"/>
    <p:sldId id="267" r:id="rId26"/>
    <p:sldId id="310" r:id="rId27"/>
    <p:sldId id="268" r:id="rId28"/>
    <p:sldId id="311" r:id="rId29"/>
    <p:sldId id="269" r:id="rId30"/>
    <p:sldId id="271" r:id="rId31"/>
    <p:sldId id="301" r:id="rId32"/>
    <p:sldId id="296" r:id="rId33"/>
    <p:sldId id="302" r:id="rId34"/>
    <p:sldId id="303" r:id="rId35"/>
    <p:sldId id="304"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766D"/>
    <a:srgbClr val="39B600"/>
    <a:srgbClr val="02C07D"/>
    <a:srgbClr val="E76BF3"/>
    <a:srgbClr val="9590FF"/>
    <a:srgbClr val="A3A500"/>
    <a:srgbClr val="FF62BC"/>
    <a:srgbClr val="00C0C4"/>
    <a:srgbClr val="D89000"/>
    <a:srgbClr val="03C09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78"/>
  </p:normalViewPr>
  <p:slideViewPr>
    <p:cSldViewPr snapToGrid="0" snapToObjects="1">
      <p:cViewPr varScale="1">
        <p:scale>
          <a:sx n="128" d="100"/>
          <a:sy n="128"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345D15-E19E-0847-A42D-0D995796ED1D}" type="datetimeFigureOut">
              <a:rPr lang="en-US" smtClean="0"/>
              <a:t>12/11/21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1B8BEA-355B-1542-920C-3305546BBFB9}" type="slidenum">
              <a:rPr lang="en-US" smtClean="0"/>
              <a:t>‹#›</a:t>
            </a:fld>
            <a:endParaRPr lang="en-US"/>
          </a:p>
        </p:txBody>
      </p:sp>
    </p:spTree>
    <p:extLst>
      <p:ext uri="{BB962C8B-B14F-4D97-AF65-F5344CB8AC3E}">
        <p14:creationId xmlns:p14="http://schemas.microsoft.com/office/powerpoint/2010/main" val="857015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DD8E3D-FB33-6D48-9B34-7867F2533BD7}" type="slidenum">
              <a:rPr lang="en-US" smtClean="0"/>
              <a:t>32</a:t>
            </a:fld>
            <a:endParaRPr lang="en-US"/>
          </a:p>
        </p:txBody>
      </p:sp>
    </p:spTree>
    <p:extLst>
      <p:ext uri="{BB962C8B-B14F-4D97-AF65-F5344CB8AC3E}">
        <p14:creationId xmlns:p14="http://schemas.microsoft.com/office/powerpoint/2010/main" val="1235823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DD8E3D-FB33-6D48-9B34-7867F2533BD7}" type="slidenum">
              <a:rPr lang="en-US" smtClean="0"/>
              <a:t>33</a:t>
            </a:fld>
            <a:endParaRPr lang="en-US"/>
          </a:p>
        </p:txBody>
      </p:sp>
    </p:spTree>
    <p:extLst>
      <p:ext uri="{BB962C8B-B14F-4D97-AF65-F5344CB8AC3E}">
        <p14:creationId xmlns:p14="http://schemas.microsoft.com/office/powerpoint/2010/main" val="2418664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DD8E3D-FB33-6D48-9B34-7867F2533BD7}" type="slidenum">
              <a:rPr lang="en-US" smtClean="0"/>
              <a:t>34</a:t>
            </a:fld>
            <a:endParaRPr lang="en-US"/>
          </a:p>
        </p:txBody>
      </p:sp>
    </p:spTree>
    <p:extLst>
      <p:ext uri="{BB962C8B-B14F-4D97-AF65-F5344CB8AC3E}">
        <p14:creationId xmlns:p14="http://schemas.microsoft.com/office/powerpoint/2010/main" val="467298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DD8E3D-FB33-6D48-9B34-7867F2533BD7}" type="slidenum">
              <a:rPr lang="en-US" smtClean="0"/>
              <a:t>35</a:t>
            </a:fld>
            <a:endParaRPr lang="en-US"/>
          </a:p>
        </p:txBody>
      </p:sp>
    </p:spTree>
    <p:extLst>
      <p:ext uri="{BB962C8B-B14F-4D97-AF65-F5344CB8AC3E}">
        <p14:creationId xmlns:p14="http://schemas.microsoft.com/office/powerpoint/2010/main" val="1092127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4398A3E2-E5BB-434D-86EE-D0D9D4095125}" type="datetimeFigureOut">
              <a:rPr lang="en-US" smtClean="0"/>
              <a:t>12/11/21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3E371D-1B5D-2F4E-9F3B-0FE83E522977}"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9800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98A3E2-E5BB-434D-86EE-D0D9D4095125}" type="datetimeFigureOut">
              <a:rPr lang="en-US" smtClean="0"/>
              <a:t>12/11/21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3E371D-1B5D-2F4E-9F3B-0FE83E522977}" type="slidenum">
              <a:rPr lang="en-US" smtClean="0"/>
              <a:t>‹#›</a:t>
            </a:fld>
            <a:endParaRPr lang="en-US"/>
          </a:p>
        </p:txBody>
      </p:sp>
    </p:spTree>
    <p:extLst>
      <p:ext uri="{BB962C8B-B14F-4D97-AF65-F5344CB8AC3E}">
        <p14:creationId xmlns:p14="http://schemas.microsoft.com/office/powerpoint/2010/main" val="39830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98A3E2-E5BB-434D-86EE-D0D9D4095125}" type="datetimeFigureOut">
              <a:rPr lang="en-US" smtClean="0"/>
              <a:t>12/11/21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3E371D-1B5D-2F4E-9F3B-0FE83E522977}"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3714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98A3E2-E5BB-434D-86EE-D0D9D4095125}" type="datetimeFigureOut">
              <a:rPr lang="en-US" smtClean="0"/>
              <a:t>12/11/21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3E371D-1B5D-2F4E-9F3B-0FE83E522977}" type="slidenum">
              <a:rPr lang="en-US" smtClean="0"/>
              <a:t>‹#›</a:t>
            </a:fld>
            <a:endParaRPr lang="en-US"/>
          </a:p>
        </p:txBody>
      </p:sp>
    </p:spTree>
    <p:extLst>
      <p:ext uri="{BB962C8B-B14F-4D97-AF65-F5344CB8AC3E}">
        <p14:creationId xmlns:p14="http://schemas.microsoft.com/office/powerpoint/2010/main" val="3114537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98A3E2-E5BB-434D-86EE-D0D9D4095125}" type="datetimeFigureOut">
              <a:rPr lang="en-US" smtClean="0"/>
              <a:t>12/11/21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3E371D-1B5D-2F4E-9F3B-0FE83E522977}"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9732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398A3E2-E5BB-434D-86EE-D0D9D4095125}" type="datetimeFigureOut">
              <a:rPr lang="en-US" smtClean="0"/>
              <a:t>12/11/21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3E371D-1B5D-2F4E-9F3B-0FE83E522977}" type="slidenum">
              <a:rPr lang="en-US" smtClean="0"/>
              <a:t>‹#›</a:t>
            </a:fld>
            <a:endParaRPr lang="en-US"/>
          </a:p>
        </p:txBody>
      </p:sp>
    </p:spTree>
    <p:extLst>
      <p:ext uri="{BB962C8B-B14F-4D97-AF65-F5344CB8AC3E}">
        <p14:creationId xmlns:p14="http://schemas.microsoft.com/office/powerpoint/2010/main" val="435945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98A3E2-E5BB-434D-86EE-D0D9D4095125}" type="datetimeFigureOut">
              <a:rPr lang="en-US" smtClean="0"/>
              <a:t>12/11/21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3E371D-1B5D-2F4E-9F3B-0FE83E522977}" type="slidenum">
              <a:rPr lang="en-US" smtClean="0"/>
              <a:t>‹#›</a:t>
            </a:fld>
            <a:endParaRPr lang="en-US"/>
          </a:p>
        </p:txBody>
      </p:sp>
    </p:spTree>
    <p:extLst>
      <p:ext uri="{BB962C8B-B14F-4D97-AF65-F5344CB8AC3E}">
        <p14:creationId xmlns:p14="http://schemas.microsoft.com/office/powerpoint/2010/main" val="2288137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398A3E2-E5BB-434D-86EE-D0D9D4095125}" type="datetimeFigureOut">
              <a:rPr lang="en-US" smtClean="0"/>
              <a:t>12/11/21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83E371D-1B5D-2F4E-9F3B-0FE83E522977}" type="slidenum">
              <a:rPr lang="en-US" smtClean="0"/>
              <a:t>‹#›</a:t>
            </a:fld>
            <a:endParaRPr lang="en-US"/>
          </a:p>
        </p:txBody>
      </p:sp>
    </p:spTree>
    <p:extLst>
      <p:ext uri="{BB962C8B-B14F-4D97-AF65-F5344CB8AC3E}">
        <p14:creationId xmlns:p14="http://schemas.microsoft.com/office/powerpoint/2010/main" val="45765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98A3E2-E5BB-434D-86EE-D0D9D4095125}" type="datetimeFigureOut">
              <a:rPr lang="en-US" smtClean="0"/>
              <a:t>12/11/21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83E371D-1B5D-2F4E-9F3B-0FE83E522977}" type="slidenum">
              <a:rPr lang="en-US" smtClean="0"/>
              <a:t>‹#›</a:t>
            </a:fld>
            <a:endParaRPr lang="en-US"/>
          </a:p>
        </p:txBody>
      </p:sp>
    </p:spTree>
    <p:extLst>
      <p:ext uri="{BB962C8B-B14F-4D97-AF65-F5344CB8AC3E}">
        <p14:creationId xmlns:p14="http://schemas.microsoft.com/office/powerpoint/2010/main" val="2261347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398A3E2-E5BB-434D-86EE-D0D9D4095125}" type="datetimeFigureOut">
              <a:rPr lang="en-US" smtClean="0"/>
              <a:t>12/11/21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3E371D-1B5D-2F4E-9F3B-0FE83E522977}" type="slidenum">
              <a:rPr lang="en-US" smtClean="0"/>
              <a:t>‹#›</a:t>
            </a:fld>
            <a:endParaRPr lang="en-US"/>
          </a:p>
        </p:txBody>
      </p:sp>
    </p:spTree>
    <p:extLst>
      <p:ext uri="{BB962C8B-B14F-4D97-AF65-F5344CB8AC3E}">
        <p14:creationId xmlns:p14="http://schemas.microsoft.com/office/powerpoint/2010/main" val="353924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98A3E2-E5BB-434D-86EE-D0D9D4095125}" type="datetimeFigureOut">
              <a:rPr lang="en-US" smtClean="0"/>
              <a:t>12/11/21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3E371D-1B5D-2F4E-9F3B-0FE83E522977}"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8603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398A3E2-E5BB-434D-86EE-D0D9D4095125}" type="datetimeFigureOut">
              <a:rPr lang="en-US" smtClean="0"/>
              <a:t>12/11/21</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783E371D-1B5D-2F4E-9F3B-0FE83E522977}"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463868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5CDB3-8A41-2F4C-A715-F9664A912DB5}"/>
              </a:ext>
            </a:extLst>
          </p:cNvPr>
          <p:cNvSpPr>
            <a:spLocks noGrp="1"/>
          </p:cNvSpPr>
          <p:nvPr>
            <p:ph type="ctrTitle"/>
          </p:nvPr>
        </p:nvSpPr>
        <p:spPr/>
        <p:txBody>
          <a:bodyPr/>
          <a:lstStyle/>
          <a:p>
            <a:r>
              <a:rPr lang="en-US"/>
              <a:t>FUNNEL ANALYSIS presentation</a:t>
            </a:r>
            <a:endParaRPr lang="en-US" dirty="0"/>
          </a:p>
        </p:txBody>
      </p:sp>
      <p:sp>
        <p:nvSpPr>
          <p:cNvPr id="3" name="Subtitle 2">
            <a:extLst>
              <a:ext uri="{FF2B5EF4-FFF2-40B4-BE49-F238E27FC236}">
                <a16:creationId xmlns:a16="http://schemas.microsoft.com/office/drawing/2014/main" id="{86B188C5-2B35-DE42-9F85-64A6DC1359E1}"/>
              </a:ext>
            </a:extLst>
          </p:cNvPr>
          <p:cNvSpPr>
            <a:spLocks noGrp="1"/>
          </p:cNvSpPr>
          <p:nvPr>
            <p:ph type="subTitle" idx="1"/>
          </p:nvPr>
        </p:nvSpPr>
        <p:spPr/>
        <p:txBody>
          <a:bodyPr/>
          <a:lstStyle/>
          <a:p>
            <a:r>
              <a:rPr lang="en-US" dirty="0"/>
              <a:t>GARY NGUYEN</a:t>
            </a:r>
          </a:p>
        </p:txBody>
      </p:sp>
    </p:spTree>
    <p:extLst>
      <p:ext uri="{BB962C8B-B14F-4D97-AF65-F5344CB8AC3E}">
        <p14:creationId xmlns:p14="http://schemas.microsoft.com/office/powerpoint/2010/main" val="8202307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83EA2FA-A4AA-FE4D-B7DF-7CA39A55D5C7}"/>
              </a:ext>
            </a:extLst>
          </p:cNvPr>
          <p:cNvSpPr>
            <a:spLocks noGrp="1"/>
          </p:cNvSpPr>
          <p:nvPr>
            <p:ph type="title"/>
          </p:nvPr>
        </p:nvSpPr>
        <p:spPr>
          <a:xfrm>
            <a:off x="1024129" y="585215"/>
            <a:ext cx="4431792" cy="1640191"/>
          </a:xfrm>
        </p:spPr>
        <p:txBody>
          <a:bodyPr vert="horz" lIns="91440" tIns="45720" rIns="91440" bIns="45720" rtlCol="0" anchor="ctr">
            <a:normAutofit/>
          </a:bodyPr>
          <a:lstStyle/>
          <a:p>
            <a:r>
              <a:rPr lang="en-US" sz="3000" dirty="0"/>
              <a:t>THE NUMBER OF customer acquired by ACQUISITION DEVICE ARE stable BY YEARS</a:t>
            </a:r>
          </a:p>
        </p:txBody>
      </p:sp>
      <p:pic>
        <p:nvPicPr>
          <p:cNvPr id="5" name="Content Placeholder 16" descr="Chart, bar chart&#10;&#10;Description automatically generated">
            <a:extLst>
              <a:ext uri="{FF2B5EF4-FFF2-40B4-BE49-F238E27FC236}">
                <a16:creationId xmlns:a16="http://schemas.microsoft.com/office/drawing/2014/main" id="{B2B5DD70-9C1D-974D-8123-5E4A32EEDC70}"/>
              </a:ext>
            </a:extLst>
          </p:cNvPr>
          <p:cNvPicPr>
            <a:picLocks noGrp="1" noChangeAspect="1"/>
          </p:cNvPicPr>
          <p:nvPr>
            <p:ph idx="1"/>
          </p:nvPr>
        </p:nvPicPr>
        <p:blipFill>
          <a:blip r:embed="rId2"/>
          <a:stretch>
            <a:fillRect/>
          </a:stretch>
        </p:blipFill>
        <p:spPr>
          <a:xfrm>
            <a:off x="5565353" y="585216"/>
            <a:ext cx="6096001" cy="6096001"/>
          </a:xfrm>
          <a:prstGeom prst="rect">
            <a:avLst/>
          </a:prstGeom>
        </p:spPr>
      </p:pic>
    </p:spTree>
    <p:extLst>
      <p:ext uri="{BB962C8B-B14F-4D97-AF65-F5344CB8AC3E}">
        <p14:creationId xmlns:p14="http://schemas.microsoft.com/office/powerpoint/2010/main" val="3604608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D009B-2644-2649-ADC1-5587F1A18843}"/>
              </a:ext>
            </a:extLst>
          </p:cNvPr>
          <p:cNvSpPr>
            <a:spLocks noGrp="1"/>
          </p:cNvSpPr>
          <p:nvPr>
            <p:ph type="title"/>
          </p:nvPr>
        </p:nvSpPr>
        <p:spPr/>
        <p:txBody>
          <a:bodyPr>
            <a:normAutofit/>
          </a:bodyPr>
          <a:lstStyle/>
          <a:p>
            <a:r>
              <a:rPr lang="en-US" sz="5400" dirty="0"/>
              <a:t>SUMMARY AND RECOMMENDATIONS</a:t>
            </a:r>
            <a:endParaRPr lang="en-US" dirty="0"/>
          </a:p>
        </p:txBody>
      </p:sp>
      <p:sp>
        <p:nvSpPr>
          <p:cNvPr id="3" name="Content Placeholder 2">
            <a:extLst>
              <a:ext uri="{FF2B5EF4-FFF2-40B4-BE49-F238E27FC236}">
                <a16:creationId xmlns:a16="http://schemas.microsoft.com/office/drawing/2014/main" id="{DF260B39-307F-F940-95CC-8F6F0D84CB3C}"/>
              </a:ext>
            </a:extLst>
          </p:cNvPr>
          <p:cNvSpPr>
            <a:spLocks noGrp="1"/>
          </p:cNvSpPr>
          <p:nvPr>
            <p:ph idx="1"/>
          </p:nvPr>
        </p:nvSpPr>
        <p:spPr/>
        <p:txBody>
          <a:bodyPr>
            <a:normAutofit lnSpcReduction="10000"/>
          </a:bodyPr>
          <a:lstStyle/>
          <a:p>
            <a:r>
              <a:rPr lang="en-US" sz="1800" b="1" dirty="0">
                <a:solidFill>
                  <a:schemeClr val="accent1"/>
                </a:solidFill>
              </a:rPr>
              <a:t>Paid Search </a:t>
            </a:r>
            <a:r>
              <a:rPr lang="en-US" sz="1800" dirty="0"/>
              <a:t>and </a:t>
            </a:r>
            <a:r>
              <a:rPr lang="en-US" sz="1800" b="1" dirty="0">
                <a:solidFill>
                  <a:schemeClr val="accent1"/>
                </a:solidFill>
              </a:rPr>
              <a:t>Organic Search </a:t>
            </a:r>
            <a:r>
              <a:rPr lang="en-US" sz="1800" dirty="0"/>
              <a:t>are consistently the channels with the most customers acquired.  </a:t>
            </a:r>
            <a:r>
              <a:rPr lang="en-US" sz="1800" b="1" dirty="0">
                <a:solidFill>
                  <a:schemeClr val="accent1"/>
                </a:solidFill>
              </a:rPr>
              <a:t>Comparison Shopping </a:t>
            </a:r>
            <a:r>
              <a:rPr lang="en-US" sz="1800" dirty="0"/>
              <a:t>has experienced an increase in number of customers acquired in recent years. The percentage of new customers from </a:t>
            </a:r>
            <a:r>
              <a:rPr lang="en-US" sz="1800" b="1" dirty="0">
                <a:solidFill>
                  <a:schemeClr val="accent1"/>
                </a:solidFill>
              </a:rPr>
              <a:t>Paid Search</a:t>
            </a:r>
            <a:r>
              <a:rPr lang="en-US" sz="1800" dirty="0"/>
              <a:t> has experienced a decline.</a:t>
            </a:r>
          </a:p>
          <a:p>
            <a:r>
              <a:rPr lang="en-US" sz="1800" dirty="0"/>
              <a:t>Most customers (with a known acquisition device) are acquired through </a:t>
            </a:r>
            <a:r>
              <a:rPr lang="en-US" sz="1800" b="1" dirty="0">
                <a:solidFill>
                  <a:schemeClr val="accent1"/>
                </a:solidFill>
              </a:rPr>
              <a:t>Desktops</a:t>
            </a:r>
            <a:r>
              <a:rPr lang="en-US" sz="1800" dirty="0"/>
              <a:t>.</a:t>
            </a:r>
          </a:p>
          <a:p>
            <a:endParaRPr lang="en-US" sz="1800" b="1" dirty="0"/>
          </a:p>
          <a:p>
            <a:r>
              <a:rPr lang="en-US" sz="1800" b="1" dirty="0"/>
              <a:t>RECOMMENDATIONS:</a:t>
            </a:r>
          </a:p>
          <a:p>
            <a:pPr lvl="1"/>
            <a:r>
              <a:rPr lang="en-US" dirty="0"/>
              <a:t>Clean up and fix issues in data collection to reduce the number of Unknown entries in acquisition device and channel. This will be important to understand where our new customers come from and develop customer acquisition strategies.</a:t>
            </a:r>
          </a:p>
          <a:p>
            <a:pPr lvl="1"/>
            <a:r>
              <a:rPr lang="en-US" dirty="0"/>
              <a:t>If Paid Search budget hasn’t changed:</a:t>
            </a:r>
          </a:p>
          <a:p>
            <a:pPr lvl="2"/>
            <a:r>
              <a:rPr lang="en-US" sz="1800" dirty="0"/>
              <a:t>Invest in Comparison Shopping through Ads, and customer behavior seems to trend in this direction</a:t>
            </a:r>
          </a:p>
          <a:p>
            <a:pPr lvl="2"/>
            <a:r>
              <a:rPr lang="en-US" sz="1800" dirty="0"/>
              <a:t>Change content or placement design with Paid Search to make sure the number of customers acquired from this channel improves. </a:t>
            </a:r>
          </a:p>
          <a:p>
            <a:endParaRPr lang="en-US" dirty="0"/>
          </a:p>
        </p:txBody>
      </p:sp>
    </p:spTree>
    <p:extLst>
      <p:ext uri="{BB962C8B-B14F-4D97-AF65-F5344CB8AC3E}">
        <p14:creationId xmlns:p14="http://schemas.microsoft.com/office/powerpoint/2010/main" val="2091580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4D2C1-41A4-304B-8844-8392A9C91BE0}"/>
              </a:ext>
            </a:extLst>
          </p:cNvPr>
          <p:cNvSpPr>
            <a:spLocks noGrp="1"/>
          </p:cNvSpPr>
          <p:nvPr>
            <p:ph type="title"/>
          </p:nvPr>
        </p:nvSpPr>
        <p:spPr/>
        <p:txBody>
          <a:bodyPr/>
          <a:lstStyle/>
          <a:p>
            <a:r>
              <a:rPr lang="en-US" dirty="0"/>
              <a:t>2. SKU CLASS ANALYSIS</a:t>
            </a:r>
          </a:p>
        </p:txBody>
      </p:sp>
    </p:spTree>
    <p:extLst>
      <p:ext uri="{BB962C8B-B14F-4D97-AF65-F5344CB8AC3E}">
        <p14:creationId xmlns:p14="http://schemas.microsoft.com/office/powerpoint/2010/main" val="3071631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FFB45-1DF4-BD4A-809E-B7993B5C4445}"/>
              </a:ext>
            </a:extLst>
          </p:cNvPr>
          <p:cNvSpPr>
            <a:spLocks noGrp="1"/>
          </p:cNvSpPr>
          <p:nvPr>
            <p:ph type="title"/>
          </p:nvPr>
        </p:nvSpPr>
        <p:spPr>
          <a:xfrm>
            <a:off x="1024128" y="585216"/>
            <a:ext cx="6066818" cy="1499616"/>
          </a:xfrm>
        </p:spPr>
        <p:txBody>
          <a:bodyPr>
            <a:normAutofit/>
          </a:bodyPr>
          <a:lstStyle/>
          <a:p>
            <a:r>
              <a:rPr lang="en-US" sz="3000" dirty="0"/>
              <a:t>area rugs and beds have SKU View and added to cart items count</a:t>
            </a:r>
          </a:p>
        </p:txBody>
      </p:sp>
      <p:sp>
        <p:nvSpPr>
          <p:cNvPr id="3" name="Content Placeholder 2">
            <a:extLst>
              <a:ext uri="{FF2B5EF4-FFF2-40B4-BE49-F238E27FC236}">
                <a16:creationId xmlns:a16="http://schemas.microsoft.com/office/drawing/2014/main" id="{BDA71F3F-435F-2D4D-A0E7-EEF05A85ED7C}"/>
              </a:ext>
            </a:extLst>
          </p:cNvPr>
          <p:cNvSpPr>
            <a:spLocks noGrp="1"/>
          </p:cNvSpPr>
          <p:nvPr>
            <p:ph idx="1"/>
          </p:nvPr>
        </p:nvSpPr>
        <p:spPr>
          <a:xfrm>
            <a:off x="1024128" y="2286000"/>
            <a:ext cx="6066818" cy="4023360"/>
          </a:xfrm>
        </p:spPr>
        <p:txBody>
          <a:bodyPr>
            <a:normAutofit/>
          </a:bodyPr>
          <a:lstStyle/>
          <a:p>
            <a:r>
              <a:rPr lang="en-US" sz="1500" b="1" dirty="0">
                <a:solidFill>
                  <a:schemeClr val="accent1"/>
                </a:solidFill>
              </a:rPr>
              <a:t>Areas Rugs, Beds, Bedding Sets and Wall Arts </a:t>
            </a:r>
            <a:r>
              <a:rPr lang="en-US" sz="1500" dirty="0"/>
              <a:t>have very high total SKUs viewed and total SKUs added to cart.</a:t>
            </a:r>
            <a:br>
              <a:rPr lang="en-US" sz="1500" dirty="0"/>
            </a:br>
            <a:br>
              <a:rPr lang="en-US" sz="1500" dirty="0"/>
            </a:br>
            <a:r>
              <a:rPr lang="en-US" sz="1500" b="1" dirty="0">
                <a:solidFill>
                  <a:schemeClr val="accent1"/>
                </a:solidFill>
              </a:rPr>
              <a:t>TV Stands and Entertainment Centers </a:t>
            </a:r>
            <a:r>
              <a:rPr lang="en-US" sz="1500" dirty="0"/>
              <a:t>has high number of views (#4), but low number of items added to carts (#8), which suggests potential design or pricing issues, or customer being more selective as these are higher-priced SKUs.</a:t>
            </a:r>
            <a:br>
              <a:rPr lang="en-US" sz="1500" dirty="0"/>
            </a:br>
            <a:br>
              <a:rPr lang="en-US" sz="1500" dirty="0"/>
            </a:br>
            <a:r>
              <a:rPr lang="en-US" sz="1500" dirty="0"/>
              <a:t>Contrarily, </a:t>
            </a:r>
            <a:r>
              <a:rPr lang="en-US" sz="1500" b="1" dirty="0">
                <a:solidFill>
                  <a:schemeClr val="accent1"/>
                </a:solidFill>
              </a:rPr>
              <a:t>Accent Pillows </a:t>
            </a:r>
            <a:r>
              <a:rPr lang="en-US" sz="1500" dirty="0"/>
              <a:t>has low views (#9), but higher number of items added to carts (#5), suggesting the design or quality of these items satisfied customers who need or search for them. Better marketing can potentially increase the views and purchases of these items. </a:t>
            </a:r>
            <a:br>
              <a:rPr lang="en-US" sz="1500" dirty="0"/>
            </a:br>
            <a:br>
              <a:rPr lang="en-US" sz="1500" dirty="0"/>
            </a:br>
            <a:r>
              <a:rPr lang="en-US" sz="1500" b="1" dirty="0">
                <a:solidFill>
                  <a:schemeClr val="accent1"/>
                </a:solidFill>
              </a:rPr>
              <a:t>Sheets and Sheet Sets </a:t>
            </a:r>
            <a:r>
              <a:rPr lang="en-US" sz="1500" dirty="0"/>
              <a:t>is the lowest performing class in terms of views (#10) and added to cart (#10), which suggest either quality or marketing issue, or both. This is also concerning because its complimentary classes (Beds and Bedding Sets) perform relatively well.</a:t>
            </a:r>
            <a:br>
              <a:rPr lang="en-US" sz="1500" dirty="0"/>
            </a:br>
            <a:endParaRPr lang="en-US" sz="1500" dirty="0"/>
          </a:p>
        </p:txBody>
      </p:sp>
      <p:pic>
        <p:nvPicPr>
          <p:cNvPr id="5" name="Content Placeholder 7" descr="Chart, bar chart&#10;&#10;Description automatically generated">
            <a:extLst>
              <a:ext uri="{FF2B5EF4-FFF2-40B4-BE49-F238E27FC236}">
                <a16:creationId xmlns:a16="http://schemas.microsoft.com/office/drawing/2014/main" id="{9059EB65-3E24-234E-9E3E-472F265E588E}"/>
              </a:ext>
            </a:extLst>
          </p:cNvPr>
          <p:cNvPicPr>
            <a:picLocks noChangeAspect="1"/>
          </p:cNvPicPr>
          <p:nvPr/>
        </p:nvPicPr>
        <p:blipFill>
          <a:blip r:embed="rId2"/>
          <a:stretch>
            <a:fillRect/>
          </a:stretch>
        </p:blipFill>
        <p:spPr>
          <a:xfrm>
            <a:off x="7287862" y="3612130"/>
            <a:ext cx="4367984" cy="2697230"/>
          </a:xfrm>
          <a:prstGeom prst="rect">
            <a:avLst/>
          </a:prstGeom>
        </p:spPr>
      </p:pic>
      <p:pic>
        <p:nvPicPr>
          <p:cNvPr id="4" name="Content Placeholder 6" descr="Chart, bar chart&#10;&#10;Description automatically generated">
            <a:extLst>
              <a:ext uri="{FF2B5EF4-FFF2-40B4-BE49-F238E27FC236}">
                <a16:creationId xmlns:a16="http://schemas.microsoft.com/office/drawing/2014/main" id="{22598EA0-E0CC-D943-B231-3C552532103D}"/>
              </a:ext>
            </a:extLst>
          </p:cNvPr>
          <p:cNvPicPr>
            <a:picLocks noChangeAspect="1"/>
          </p:cNvPicPr>
          <p:nvPr/>
        </p:nvPicPr>
        <p:blipFill>
          <a:blip r:embed="rId3"/>
          <a:stretch>
            <a:fillRect/>
          </a:stretch>
        </p:blipFill>
        <p:spPr>
          <a:xfrm>
            <a:off x="7287862" y="878324"/>
            <a:ext cx="4367984" cy="2697230"/>
          </a:xfrm>
          <a:prstGeom prst="rect">
            <a:avLst/>
          </a:prstGeom>
        </p:spPr>
      </p:pic>
    </p:spTree>
    <p:extLst>
      <p:ext uri="{BB962C8B-B14F-4D97-AF65-F5344CB8AC3E}">
        <p14:creationId xmlns:p14="http://schemas.microsoft.com/office/powerpoint/2010/main" val="2504419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FFB45-1DF4-BD4A-809E-B7993B5C4445}"/>
              </a:ext>
            </a:extLst>
          </p:cNvPr>
          <p:cNvSpPr>
            <a:spLocks noGrp="1"/>
          </p:cNvSpPr>
          <p:nvPr>
            <p:ph type="title"/>
          </p:nvPr>
        </p:nvSpPr>
        <p:spPr>
          <a:xfrm>
            <a:off x="1024128" y="585216"/>
            <a:ext cx="6066818" cy="1499616"/>
          </a:xfrm>
        </p:spPr>
        <p:txBody>
          <a:bodyPr>
            <a:noAutofit/>
          </a:bodyPr>
          <a:lstStyle/>
          <a:p>
            <a:r>
              <a:rPr lang="en-US" sz="3000" dirty="0"/>
              <a:t>area rugs has highest # purchases and revenue. Accent pillows follow in terms of # of purchases. Tv stands &amp; beds are categories with high revenues.</a:t>
            </a:r>
          </a:p>
        </p:txBody>
      </p:sp>
      <p:sp>
        <p:nvSpPr>
          <p:cNvPr id="3" name="Content Placeholder 2">
            <a:extLst>
              <a:ext uri="{FF2B5EF4-FFF2-40B4-BE49-F238E27FC236}">
                <a16:creationId xmlns:a16="http://schemas.microsoft.com/office/drawing/2014/main" id="{BDA71F3F-435F-2D4D-A0E7-EEF05A85ED7C}"/>
              </a:ext>
            </a:extLst>
          </p:cNvPr>
          <p:cNvSpPr>
            <a:spLocks noGrp="1"/>
          </p:cNvSpPr>
          <p:nvPr>
            <p:ph idx="1"/>
          </p:nvPr>
        </p:nvSpPr>
        <p:spPr>
          <a:xfrm>
            <a:off x="1024128" y="2489812"/>
            <a:ext cx="6066818" cy="3819548"/>
          </a:xfrm>
        </p:spPr>
        <p:txBody>
          <a:bodyPr>
            <a:normAutofit/>
          </a:bodyPr>
          <a:lstStyle/>
          <a:p>
            <a:r>
              <a:rPr lang="en-US" sz="1600" b="1" dirty="0">
                <a:solidFill>
                  <a:schemeClr val="accent1"/>
                </a:solidFill>
              </a:rPr>
              <a:t>Areas Rugs </a:t>
            </a:r>
            <a:r>
              <a:rPr lang="en-US" sz="1600" dirty="0"/>
              <a:t>is by far the top performing SKU class in terms of number of purchases and revenues.</a:t>
            </a:r>
            <a:br>
              <a:rPr lang="en-US" sz="1600" b="1" dirty="0"/>
            </a:br>
            <a:br>
              <a:rPr lang="en-US" sz="1600" b="1" dirty="0"/>
            </a:br>
            <a:r>
              <a:rPr lang="en-US" sz="1600" b="1" dirty="0">
                <a:solidFill>
                  <a:schemeClr val="accent1"/>
                </a:solidFill>
              </a:rPr>
              <a:t>Accent Pillows </a:t>
            </a:r>
            <a:r>
              <a:rPr lang="en-US" sz="1600" dirty="0"/>
              <a:t>has very high number of purchases (#2) but low revenues (#10), suggesting that each item has a low price. This is also true with </a:t>
            </a:r>
            <a:r>
              <a:rPr lang="en-US" sz="1600" b="1" dirty="0">
                <a:solidFill>
                  <a:schemeClr val="accent1"/>
                </a:solidFill>
              </a:rPr>
              <a:t>Bedding Sets</a:t>
            </a:r>
            <a:r>
              <a:rPr lang="en-US" sz="1600" dirty="0"/>
              <a:t>. Cross-selling between these items and complimentary items can potentially increase revenue.</a:t>
            </a:r>
            <a:br>
              <a:rPr lang="en-US" sz="1600" dirty="0"/>
            </a:br>
            <a:br>
              <a:rPr lang="en-US" sz="1600" dirty="0"/>
            </a:br>
            <a:r>
              <a:rPr lang="en-US" sz="1600" dirty="0"/>
              <a:t>Contrarily, </a:t>
            </a:r>
            <a:r>
              <a:rPr lang="en-US" sz="1600" b="1" dirty="0">
                <a:solidFill>
                  <a:schemeClr val="accent1"/>
                </a:solidFill>
              </a:rPr>
              <a:t>Beds and TV Stands &amp; Entertainment Centers</a:t>
            </a:r>
            <a:r>
              <a:rPr lang="en-US" sz="1600" b="1" dirty="0"/>
              <a:t> </a:t>
            </a:r>
            <a:r>
              <a:rPr lang="en-US" sz="1600" dirty="0"/>
              <a:t>has low number of purchases (#10) but high total revenue (#2), suggesting that these are higher-priced items. </a:t>
            </a:r>
            <a:br>
              <a:rPr lang="en-US" sz="1600" dirty="0"/>
            </a:br>
            <a:br>
              <a:rPr lang="en-US" sz="1600" dirty="0"/>
            </a:br>
            <a:r>
              <a:rPr lang="en-US" sz="1600" dirty="0"/>
              <a:t>Overall, </a:t>
            </a:r>
            <a:r>
              <a:rPr lang="en-US" sz="1600" b="1" dirty="0">
                <a:solidFill>
                  <a:schemeClr val="accent1"/>
                </a:solidFill>
              </a:rPr>
              <a:t>Curtain &amp; Drapes</a:t>
            </a:r>
            <a:r>
              <a:rPr lang="en-US" sz="1600" dirty="0"/>
              <a:t> has low number of purchases (#8) and quite low revenue (#8), which can be a cause for concern.</a:t>
            </a:r>
            <a:br>
              <a:rPr lang="en-US" sz="1500" dirty="0"/>
            </a:br>
            <a:endParaRPr lang="en-US" sz="1500" dirty="0"/>
          </a:p>
        </p:txBody>
      </p:sp>
      <p:pic>
        <p:nvPicPr>
          <p:cNvPr id="7" name="Picture 6" descr="Chart, bar chart&#10;&#10;Description automatically generated">
            <a:extLst>
              <a:ext uri="{FF2B5EF4-FFF2-40B4-BE49-F238E27FC236}">
                <a16:creationId xmlns:a16="http://schemas.microsoft.com/office/drawing/2014/main" id="{882220D3-524B-004D-A6E7-5D45AEEB0381}"/>
              </a:ext>
            </a:extLst>
          </p:cNvPr>
          <p:cNvPicPr>
            <a:picLocks noChangeAspect="1"/>
          </p:cNvPicPr>
          <p:nvPr/>
        </p:nvPicPr>
        <p:blipFill>
          <a:blip r:embed="rId2"/>
          <a:stretch>
            <a:fillRect/>
          </a:stretch>
        </p:blipFill>
        <p:spPr>
          <a:xfrm>
            <a:off x="7652279" y="3429000"/>
            <a:ext cx="4345089" cy="2683092"/>
          </a:xfrm>
          <a:prstGeom prst="rect">
            <a:avLst/>
          </a:prstGeom>
        </p:spPr>
      </p:pic>
      <p:pic>
        <p:nvPicPr>
          <p:cNvPr id="6" name="Picture 5" descr="Chart, bar chart&#10;&#10;Description automatically generated">
            <a:extLst>
              <a:ext uri="{FF2B5EF4-FFF2-40B4-BE49-F238E27FC236}">
                <a16:creationId xmlns:a16="http://schemas.microsoft.com/office/drawing/2014/main" id="{578C1C5A-2AD3-D447-9741-213D3D50B337}"/>
              </a:ext>
            </a:extLst>
          </p:cNvPr>
          <p:cNvPicPr>
            <a:picLocks noChangeAspect="1"/>
          </p:cNvPicPr>
          <p:nvPr/>
        </p:nvPicPr>
        <p:blipFill>
          <a:blip r:embed="rId3"/>
          <a:stretch>
            <a:fillRect/>
          </a:stretch>
        </p:blipFill>
        <p:spPr>
          <a:xfrm>
            <a:off x="7652279" y="637260"/>
            <a:ext cx="4260807" cy="2631048"/>
          </a:xfrm>
          <a:prstGeom prst="rect">
            <a:avLst/>
          </a:prstGeom>
        </p:spPr>
      </p:pic>
    </p:spTree>
    <p:extLst>
      <p:ext uri="{BB962C8B-B14F-4D97-AF65-F5344CB8AC3E}">
        <p14:creationId xmlns:p14="http://schemas.microsoft.com/office/powerpoint/2010/main" val="994955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67140-C9A4-3243-8C67-4FB4BF93A0AC}"/>
              </a:ext>
            </a:extLst>
          </p:cNvPr>
          <p:cNvSpPr>
            <a:spLocks noGrp="1"/>
          </p:cNvSpPr>
          <p:nvPr>
            <p:ph type="title"/>
          </p:nvPr>
        </p:nvSpPr>
        <p:spPr>
          <a:xfrm>
            <a:off x="1024128" y="471508"/>
            <a:ext cx="3304985" cy="2271691"/>
          </a:xfrm>
        </p:spPr>
        <p:txBody>
          <a:bodyPr/>
          <a:lstStyle/>
          <a:p>
            <a:r>
              <a:rPr lang="en-US" sz="3000" dirty="0"/>
              <a:t>Total views of all SKU classes have downward trends from September 2016 to August 2018</a:t>
            </a:r>
          </a:p>
        </p:txBody>
      </p:sp>
      <p:sp>
        <p:nvSpPr>
          <p:cNvPr id="6" name="Text Placeholder 5">
            <a:extLst>
              <a:ext uri="{FF2B5EF4-FFF2-40B4-BE49-F238E27FC236}">
                <a16:creationId xmlns:a16="http://schemas.microsoft.com/office/drawing/2014/main" id="{B4EB92C2-7082-2D4D-A076-679D7E2EBE5A}"/>
              </a:ext>
            </a:extLst>
          </p:cNvPr>
          <p:cNvSpPr>
            <a:spLocks noGrp="1"/>
          </p:cNvSpPr>
          <p:nvPr>
            <p:ph type="body" sz="half" idx="2"/>
          </p:nvPr>
        </p:nvSpPr>
        <p:spPr>
          <a:xfrm>
            <a:off x="1024128" y="2624197"/>
            <a:ext cx="3304985" cy="3762294"/>
          </a:xfrm>
        </p:spPr>
        <p:txBody>
          <a:bodyPr/>
          <a:lstStyle/>
          <a:p>
            <a:pPr marL="285750" indent="-285750">
              <a:buFont typeface="Arial" panose="020B0604020202020204" pitchFamily="34" charset="0"/>
              <a:buChar char="•"/>
            </a:pPr>
            <a:r>
              <a:rPr lang="en-US" dirty="0"/>
              <a:t>Total number of SKUs viewed </a:t>
            </a:r>
            <a:r>
              <a:rPr lang="en-US" b="1" dirty="0">
                <a:solidFill>
                  <a:srgbClr val="F8766D"/>
                </a:solidFill>
              </a:rPr>
              <a:t>drops 58.85% </a:t>
            </a:r>
            <a:r>
              <a:rPr lang="en-US" dirty="0"/>
              <a:t>from Mar-17 (peak) to Aug-18.</a:t>
            </a:r>
          </a:p>
          <a:p>
            <a:pPr marL="285750" indent="-285750">
              <a:buFont typeface="Arial" panose="020B0604020202020204" pitchFamily="34" charset="0"/>
              <a:buChar char="•"/>
            </a:pPr>
            <a:r>
              <a:rPr lang="en-US" b="1" dirty="0">
                <a:solidFill>
                  <a:schemeClr val="accent1"/>
                </a:solidFill>
              </a:rPr>
              <a:t>Area Rugs </a:t>
            </a:r>
            <a:r>
              <a:rPr lang="en-US" dirty="0"/>
              <a:t>class has highest total views across all months, followed by </a:t>
            </a:r>
            <a:r>
              <a:rPr lang="en-US" b="1" dirty="0">
                <a:solidFill>
                  <a:schemeClr val="accent1"/>
                </a:solidFill>
              </a:rPr>
              <a:t>Beds</a:t>
            </a:r>
            <a:r>
              <a:rPr lang="en-US" dirty="0"/>
              <a:t>. They also experience the highest drops from early 2017 to August 2018.</a:t>
            </a:r>
          </a:p>
          <a:p>
            <a:pPr marL="285750" indent="-285750">
              <a:buFont typeface="Arial" panose="020B0604020202020204" pitchFamily="34" charset="0"/>
              <a:buChar char="•"/>
            </a:pPr>
            <a:r>
              <a:rPr lang="en-US" b="1" dirty="0">
                <a:solidFill>
                  <a:schemeClr val="accent1"/>
                </a:solidFill>
              </a:rPr>
              <a:t>Sheets And Sheet Sets</a:t>
            </a:r>
            <a:r>
              <a:rPr lang="en-US" b="1" dirty="0"/>
              <a:t> </a:t>
            </a:r>
            <a:r>
              <a:rPr lang="en-US" dirty="0"/>
              <a:t>consistently has the lowest number of total views across all months. </a:t>
            </a:r>
          </a:p>
        </p:txBody>
      </p:sp>
      <p:pic>
        <p:nvPicPr>
          <p:cNvPr id="21" name="Picture 20" descr="Chart, line chart&#10;&#10;Description automatically generated">
            <a:extLst>
              <a:ext uri="{FF2B5EF4-FFF2-40B4-BE49-F238E27FC236}">
                <a16:creationId xmlns:a16="http://schemas.microsoft.com/office/drawing/2014/main" id="{08E6982B-CD7F-1D4F-868A-79F85B7800E6}"/>
              </a:ext>
            </a:extLst>
          </p:cNvPr>
          <p:cNvPicPr>
            <a:picLocks noChangeAspect="1"/>
          </p:cNvPicPr>
          <p:nvPr/>
        </p:nvPicPr>
        <p:blipFill>
          <a:blip r:embed="rId2"/>
          <a:stretch>
            <a:fillRect/>
          </a:stretch>
        </p:blipFill>
        <p:spPr>
          <a:xfrm>
            <a:off x="5479653" y="785813"/>
            <a:ext cx="5093097" cy="2546549"/>
          </a:xfrm>
          <a:prstGeom prst="rect">
            <a:avLst/>
          </a:prstGeom>
        </p:spPr>
      </p:pic>
      <p:pic>
        <p:nvPicPr>
          <p:cNvPr id="29" name="Content Placeholder 28" descr="Chart, line chart&#10;&#10;Description automatically generated">
            <a:extLst>
              <a:ext uri="{FF2B5EF4-FFF2-40B4-BE49-F238E27FC236}">
                <a16:creationId xmlns:a16="http://schemas.microsoft.com/office/drawing/2014/main" id="{A0273994-27F6-F64A-A4C4-4F015F24E85A}"/>
              </a:ext>
            </a:extLst>
          </p:cNvPr>
          <p:cNvPicPr>
            <a:picLocks noGrp="1" noChangeAspect="1"/>
          </p:cNvPicPr>
          <p:nvPr>
            <p:ph idx="1"/>
          </p:nvPr>
        </p:nvPicPr>
        <p:blipFill>
          <a:blip r:embed="rId3"/>
          <a:stretch>
            <a:fillRect/>
          </a:stretch>
        </p:blipFill>
        <p:spPr>
          <a:xfrm>
            <a:off x="5357811" y="3638550"/>
            <a:ext cx="6745291" cy="2890838"/>
          </a:xfrm>
        </p:spPr>
      </p:pic>
    </p:spTree>
    <p:extLst>
      <p:ext uri="{BB962C8B-B14F-4D97-AF65-F5344CB8AC3E}">
        <p14:creationId xmlns:p14="http://schemas.microsoft.com/office/powerpoint/2010/main" val="3827792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E1E16-A86D-E64E-9A73-59F8BE7932F9}"/>
              </a:ext>
            </a:extLst>
          </p:cNvPr>
          <p:cNvSpPr>
            <a:spLocks noGrp="1"/>
          </p:cNvSpPr>
          <p:nvPr>
            <p:ph type="title"/>
          </p:nvPr>
        </p:nvSpPr>
        <p:spPr>
          <a:xfrm>
            <a:off x="1052703" y="671534"/>
            <a:ext cx="3376422" cy="1737360"/>
          </a:xfrm>
        </p:spPr>
        <p:txBody>
          <a:bodyPr/>
          <a:lstStyle/>
          <a:p>
            <a:r>
              <a:rPr lang="en-US" sz="3000" dirty="0"/>
              <a:t>Similarly, total items added to cart dropped from September 2016 to August 2018 for most classes, except for Wall Art, TV Stands</a:t>
            </a:r>
          </a:p>
        </p:txBody>
      </p:sp>
      <p:sp>
        <p:nvSpPr>
          <p:cNvPr id="4" name="Text Placeholder 3">
            <a:extLst>
              <a:ext uri="{FF2B5EF4-FFF2-40B4-BE49-F238E27FC236}">
                <a16:creationId xmlns:a16="http://schemas.microsoft.com/office/drawing/2014/main" id="{ECE96FF8-7541-454B-8F80-A3DF5E7BAFED}"/>
              </a:ext>
            </a:extLst>
          </p:cNvPr>
          <p:cNvSpPr>
            <a:spLocks noGrp="1"/>
          </p:cNvSpPr>
          <p:nvPr>
            <p:ph type="body" sz="half" idx="2"/>
          </p:nvPr>
        </p:nvSpPr>
        <p:spPr>
          <a:xfrm>
            <a:off x="1052703" y="2921191"/>
            <a:ext cx="3376422" cy="3298634"/>
          </a:xfrm>
        </p:spPr>
        <p:txBody>
          <a:bodyPr>
            <a:normAutofit/>
          </a:bodyPr>
          <a:lstStyle/>
          <a:p>
            <a:pPr marL="285750" indent="-285750">
              <a:buFont typeface="Arial" panose="020B0604020202020204" pitchFamily="34" charset="0"/>
              <a:buChar char="•"/>
            </a:pPr>
            <a:r>
              <a:rPr lang="en-US" dirty="0"/>
              <a:t>Total number of SKUs added to cart </a:t>
            </a:r>
            <a:r>
              <a:rPr lang="en-US" dirty="0">
                <a:solidFill>
                  <a:srgbClr val="F8766D"/>
                </a:solidFill>
              </a:rPr>
              <a:t>drops </a:t>
            </a:r>
            <a:r>
              <a:rPr lang="en-US" b="1" dirty="0">
                <a:solidFill>
                  <a:srgbClr val="F8766D"/>
                </a:solidFill>
              </a:rPr>
              <a:t>48.13%</a:t>
            </a:r>
            <a:r>
              <a:rPr lang="en-US" dirty="0"/>
              <a:t> from Mar-17 (peak) to Aug-18.</a:t>
            </a:r>
            <a:endParaRPr lang="en-US" b="1" dirty="0">
              <a:solidFill>
                <a:schemeClr val="accent1"/>
              </a:solidFill>
            </a:endParaRPr>
          </a:p>
          <a:p>
            <a:pPr marL="285750" indent="-285750">
              <a:buFont typeface="Arial" panose="020B0604020202020204" pitchFamily="34" charset="0"/>
              <a:buChar char="•"/>
            </a:pPr>
            <a:r>
              <a:rPr lang="en-US" b="1" dirty="0">
                <a:solidFill>
                  <a:schemeClr val="accent1"/>
                </a:solidFill>
              </a:rPr>
              <a:t>Area Rugs </a:t>
            </a:r>
            <a:r>
              <a:rPr lang="en-US" dirty="0"/>
              <a:t>class has the highest total views by month, followed by </a:t>
            </a:r>
            <a:r>
              <a:rPr lang="en-US" b="1" dirty="0">
                <a:solidFill>
                  <a:schemeClr val="accent1"/>
                </a:solidFill>
              </a:rPr>
              <a:t>Beds</a:t>
            </a:r>
            <a:r>
              <a:rPr lang="en-US" dirty="0"/>
              <a:t>. In the last few months, </a:t>
            </a:r>
            <a:r>
              <a:rPr lang="en-US" b="1" dirty="0">
                <a:solidFill>
                  <a:schemeClr val="accent1"/>
                </a:solidFill>
              </a:rPr>
              <a:t>Wall Art </a:t>
            </a:r>
            <a:r>
              <a:rPr lang="en-US" dirty="0"/>
              <a:t>has taken over </a:t>
            </a:r>
            <a:r>
              <a:rPr lang="en-US" b="1" dirty="0">
                <a:solidFill>
                  <a:schemeClr val="accent1"/>
                </a:solidFill>
              </a:rPr>
              <a:t>Beds</a:t>
            </a:r>
            <a:r>
              <a:rPr lang="en-US" dirty="0"/>
              <a:t> to be the second most items added to cart.</a:t>
            </a:r>
          </a:p>
          <a:p>
            <a:pPr marL="285750" indent="-285750">
              <a:buFont typeface="Arial" panose="020B0604020202020204" pitchFamily="34" charset="0"/>
              <a:buChar char="•"/>
            </a:pPr>
            <a:r>
              <a:rPr lang="en-US" b="1" dirty="0">
                <a:solidFill>
                  <a:schemeClr val="accent1"/>
                </a:solidFill>
              </a:rPr>
              <a:t>Sheets And Sheet Sets, End Tables</a:t>
            </a:r>
            <a:r>
              <a:rPr lang="en-US" b="1" dirty="0"/>
              <a:t> </a:t>
            </a:r>
            <a:r>
              <a:rPr lang="en-US" dirty="0"/>
              <a:t>and</a:t>
            </a:r>
            <a:r>
              <a:rPr lang="en-US" b="1" dirty="0"/>
              <a:t> </a:t>
            </a:r>
            <a:r>
              <a:rPr lang="en-US" b="1" dirty="0">
                <a:solidFill>
                  <a:schemeClr val="accent1"/>
                </a:solidFill>
              </a:rPr>
              <a:t>Area Rugs</a:t>
            </a:r>
            <a:r>
              <a:rPr lang="en-US" b="1" dirty="0"/>
              <a:t> </a:t>
            </a:r>
            <a:r>
              <a:rPr lang="en-US" dirty="0"/>
              <a:t>have the highest drop in term of percentages.</a:t>
            </a:r>
          </a:p>
          <a:p>
            <a:endParaRPr lang="en-US" dirty="0"/>
          </a:p>
        </p:txBody>
      </p:sp>
      <p:pic>
        <p:nvPicPr>
          <p:cNvPr id="14" name="Content Placeholder 13" descr="Chart, line chart&#10;&#10;Description automatically generated">
            <a:extLst>
              <a:ext uri="{FF2B5EF4-FFF2-40B4-BE49-F238E27FC236}">
                <a16:creationId xmlns:a16="http://schemas.microsoft.com/office/drawing/2014/main" id="{7989A3C2-5139-9549-92D8-74494E2A761C}"/>
              </a:ext>
            </a:extLst>
          </p:cNvPr>
          <p:cNvPicPr>
            <a:picLocks noGrp="1" noChangeAspect="1"/>
          </p:cNvPicPr>
          <p:nvPr>
            <p:ph idx="1"/>
          </p:nvPr>
        </p:nvPicPr>
        <p:blipFill>
          <a:blip r:embed="rId2"/>
          <a:stretch>
            <a:fillRect/>
          </a:stretch>
        </p:blipFill>
        <p:spPr>
          <a:xfrm>
            <a:off x="4923633" y="3351440"/>
            <a:ext cx="7120730" cy="3051741"/>
          </a:xfrm>
        </p:spPr>
      </p:pic>
      <p:pic>
        <p:nvPicPr>
          <p:cNvPr id="16" name="Picture 15" descr="Chart, line chart&#10;&#10;Description automatically generated">
            <a:extLst>
              <a:ext uri="{FF2B5EF4-FFF2-40B4-BE49-F238E27FC236}">
                <a16:creationId xmlns:a16="http://schemas.microsoft.com/office/drawing/2014/main" id="{8BD00273-7346-B049-B64B-CE3C2AD3920F}"/>
              </a:ext>
            </a:extLst>
          </p:cNvPr>
          <p:cNvPicPr>
            <a:picLocks noChangeAspect="1"/>
          </p:cNvPicPr>
          <p:nvPr/>
        </p:nvPicPr>
        <p:blipFill>
          <a:blip r:embed="rId3"/>
          <a:stretch>
            <a:fillRect/>
          </a:stretch>
        </p:blipFill>
        <p:spPr>
          <a:xfrm>
            <a:off x="4923633" y="454819"/>
            <a:ext cx="5491955" cy="2745978"/>
          </a:xfrm>
          <a:prstGeom prst="rect">
            <a:avLst/>
          </a:prstGeom>
        </p:spPr>
      </p:pic>
    </p:spTree>
    <p:extLst>
      <p:ext uri="{BB962C8B-B14F-4D97-AF65-F5344CB8AC3E}">
        <p14:creationId xmlns:p14="http://schemas.microsoft.com/office/powerpoint/2010/main" val="731165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E1E16-A86D-E64E-9A73-59F8BE7932F9}"/>
              </a:ext>
            </a:extLst>
          </p:cNvPr>
          <p:cNvSpPr>
            <a:spLocks noGrp="1"/>
          </p:cNvSpPr>
          <p:nvPr>
            <p:ph type="title"/>
          </p:nvPr>
        </p:nvSpPr>
        <p:spPr>
          <a:xfrm>
            <a:off x="1052703" y="484742"/>
            <a:ext cx="3376422" cy="1924152"/>
          </a:xfrm>
        </p:spPr>
        <p:txBody>
          <a:bodyPr/>
          <a:lstStyle/>
          <a:p>
            <a:r>
              <a:rPr lang="en-US" sz="3000" dirty="0"/>
              <a:t>Number of SKUs purchased dropped significantly in May 2017 but has recovered since</a:t>
            </a:r>
          </a:p>
        </p:txBody>
      </p:sp>
      <p:sp>
        <p:nvSpPr>
          <p:cNvPr id="4" name="Text Placeholder 3">
            <a:extLst>
              <a:ext uri="{FF2B5EF4-FFF2-40B4-BE49-F238E27FC236}">
                <a16:creationId xmlns:a16="http://schemas.microsoft.com/office/drawing/2014/main" id="{ECE96FF8-7541-454B-8F80-A3DF5E7BAFED}"/>
              </a:ext>
            </a:extLst>
          </p:cNvPr>
          <p:cNvSpPr>
            <a:spLocks noGrp="1"/>
          </p:cNvSpPr>
          <p:nvPr>
            <p:ph type="body" sz="half" idx="2"/>
          </p:nvPr>
        </p:nvSpPr>
        <p:spPr>
          <a:xfrm>
            <a:off x="1052703" y="2921191"/>
            <a:ext cx="3376422" cy="3298634"/>
          </a:xfrm>
        </p:spPr>
        <p:txBody>
          <a:bodyPr>
            <a:normAutofit/>
          </a:bodyPr>
          <a:lstStyle/>
          <a:p>
            <a:pPr marL="285750" indent="-285750">
              <a:buFont typeface="Arial" panose="020B0604020202020204" pitchFamily="34" charset="0"/>
              <a:buChar char="•"/>
            </a:pPr>
            <a:r>
              <a:rPr lang="en-US" dirty="0"/>
              <a:t>Number of SKUs purchased dropped significantly from Nov-16 to May-17 but has since recovered and trended upward.</a:t>
            </a:r>
          </a:p>
          <a:p>
            <a:pPr marL="285750" indent="-285750">
              <a:buFont typeface="Arial" panose="020B0604020202020204" pitchFamily="34" charset="0"/>
              <a:buChar char="•"/>
            </a:pPr>
            <a:r>
              <a:rPr lang="en-US" dirty="0"/>
              <a:t>While there is no clear monthly pattern, </a:t>
            </a:r>
            <a:r>
              <a:rPr lang="en-US" b="1" dirty="0">
                <a:solidFill>
                  <a:schemeClr val="accent1"/>
                </a:solidFill>
              </a:rPr>
              <a:t>Area Rugs </a:t>
            </a:r>
            <a:r>
              <a:rPr lang="en-US" dirty="0"/>
              <a:t>is almost always the SKU class with highest number of SKUs purchased. The number of SKUs purchased for this class dropped to a low in late 2017 but has since recovered.</a:t>
            </a:r>
          </a:p>
          <a:p>
            <a:endParaRPr lang="en-US" dirty="0"/>
          </a:p>
        </p:txBody>
      </p:sp>
      <p:pic>
        <p:nvPicPr>
          <p:cNvPr id="6" name="Content Placeholder 4" descr="Chart, line chart&#10;&#10;Description automatically generated">
            <a:extLst>
              <a:ext uri="{FF2B5EF4-FFF2-40B4-BE49-F238E27FC236}">
                <a16:creationId xmlns:a16="http://schemas.microsoft.com/office/drawing/2014/main" id="{9E37A746-9E09-C243-B48A-A46219610440}"/>
              </a:ext>
            </a:extLst>
          </p:cNvPr>
          <p:cNvPicPr>
            <a:picLocks noChangeAspect="1"/>
          </p:cNvPicPr>
          <p:nvPr/>
        </p:nvPicPr>
        <p:blipFill>
          <a:blip r:embed="rId2"/>
          <a:stretch>
            <a:fillRect/>
          </a:stretch>
        </p:blipFill>
        <p:spPr>
          <a:xfrm>
            <a:off x="4923633" y="377688"/>
            <a:ext cx="5531124" cy="2765562"/>
          </a:xfrm>
          <a:prstGeom prst="rect">
            <a:avLst/>
          </a:prstGeom>
        </p:spPr>
      </p:pic>
      <p:pic>
        <p:nvPicPr>
          <p:cNvPr id="8" name="Content Placeholder 7" descr="Chart, line chart&#10;&#10;Description automatically generated">
            <a:extLst>
              <a:ext uri="{FF2B5EF4-FFF2-40B4-BE49-F238E27FC236}">
                <a16:creationId xmlns:a16="http://schemas.microsoft.com/office/drawing/2014/main" id="{CAEC71CF-E78F-164B-AA70-C25EF58D07D0}"/>
              </a:ext>
            </a:extLst>
          </p:cNvPr>
          <p:cNvPicPr>
            <a:picLocks noGrp="1" noChangeAspect="1"/>
          </p:cNvPicPr>
          <p:nvPr>
            <p:ph idx="1"/>
          </p:nvPr>
        </p:nvPicPr>
        <p:blipFill>
          <a:blip r:embed="rId3"/>
          <a:stretch>
            <a:fillRect/>
          </a:stretch>
        </p:blipFill>
        <p:spPr>
          <a:xfrm>
            <a:off x="4923632" y="3453063"/>
            <a:ext cx="7063581" cy="3027248"/>
          </a:xfrm>
        </p:spPr>
      </p:pic>
    </p:spTree>
    <p:extLst>
      <p:ext uri="{BB962C8B-B14F-4D97-AF65-F5344CB8AC3E}">
        <p14:creationId xmlns:p14="http://schemas.microsoft.com/office/powerpoint/2010/main" val="719111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E1E16-A86D-E64E-9A73-59F8BE7932F9}"/>
              </a:ext>
            </a:extLst>
          </p:cNvPr>
          <p:cNvSpPr>
            <a:spLocks noGrp="1"/>
          </p:cNvSpPr>
          <p:nvPr>
            <p:ph type="title"/>
          </p:nvPr>
        </p:nvSpPr>
        <p:spPr>
          <a:xfrm>
            <a:off x="1052703" y="484742"/>
            <a:ext cx="3376422" cy="1924152"/>
          </a:xfrm>
        </p:spPr>
        <p:txBody>
          <a:bodyPr/>
          <a:lstStyle/>
          <a:p>
            <a:r>
              <a:rPr lang="en-US" sz="3000" dirty="0"/>
              <a:t>Revenues are trending upward, largely thanks to area rugs, beds and tv stands</a:t>
            </a:r>
          </a:p>
        </p:txBody>
      </p:sp>
      <p:sp>
        <p:nvSpPr>
          <p:cNvPr id="4" name="Text Placeholder 3">
            <a:extLst>
              <a:ext uri="{FF2B5EF4-FFF2-40B4-BE49-F238E27FC236}">
                <a16:creationId xmlns:a16="http://schemas.microsoft.com/office/drawing/2014/main" id="{ECE96FF8-7541-454B-8F80-A3DF5E7BAFED}"/>
              </a:ext>
            </a:extLst>
          </p:cNvPr>
          <p:cNvSpPr>
            <a:spLocks noGrp="1"/>
          </p:cNvSpPr>
          <p:nvPr>
            <p:ph type="body" sz="half" idx="2"/>
          </p:nvPr>
        </p:nvSpPr>
        <p:spPr>
          <a:xfrm>
            <a:off x="1052703" y="2921191"/>
            <a:ext cx="3376422" cy="3298634"/>
          </a:xfrm>
        </p:spPr>
        <p:txBody>
          <a:bodyPr>
            <a:normAutofit/>
          </a:bodyPr>
          <a:lstStyle/>
          <a:p>
            <a:pPr marL="285750" indent="-285750">
              <a:buFont typeface="Arial" panose="020B0604020202020204" pitchFamily="34" charset="0"/>
              <a:buChar char="•"/>
            </a:pPr>
            <a:r>
              <a:rPr lang="en-US" dirty="0"/>
              <a:t>Similar to # of SKUs purchased, revenue dropped significantly from Nov-16 to May-17 but has since recovered and trended upward.</a:t>
            </a:r>
          </a:p>
          <a:p>
            <a:pPr marL="285750" indent="-285750">
              <a:buFont typeface="Arial" panose="020B0604020202020204" pitchFamily="34" charset="0"/>
              <a:buChar char="•"/>
            </a:pPr>
            <a:r>
              <a:rPr lang="en-US" dirty="0"/>
              <a:t>While there are a lot of noises in monthly pattern, this upward trend seems to be driven by </a:t>
            </a:r>
            <a:r>
              <a:rPr lang="en-US" b="1" dirty="0">
                <a:solidFill>
                  <a:schemeClr val="accent1"/>
                </a:solidFill>
              </a:rPr>
              <a:t>Area Rugs</a:t>
            </a:r>
            <a:r>
              <a:rPr lang="en-US" dirty="0"/>
              <a:t>, </a:t>
            </a:r>
            <a:r>
              <a:rPr lang="en-US" b="1" dirty="0">
                <a:solidFill>
                  <a:schemeClr val="accent1"/>
                </a:solidFill>
              </a:rPr>
              <a:t>Beds</a:t>
            </a:r>
            <a:r>
              <a:rPr lang="en-US" dirty="0"/>
              <a:t> and </a:t>
            </a:r>
            <a:r>
              <a:rPr lang="en-US" b="1" dirty="0">
                <a:solidFill>
                  <a:schemeClr val="accent1"/>
                </a:solidFill>
              </a:rPr>
              <a:t>TV Stands &amp; Entertainment Center</a:t>
            </a:r>
            <a:r>
              <a:rPr lang="en-US" dirty="0"/>
              <a:t>.</a:t>
            </a:r>
          </a:p>
          <a:p>
            <a:endParaRPr lang="en-US" dirty="0"/>
          </a:p>
        </p:txBody>
      </p:sp>
      <p:pic>
        <p:nvPicPr>
          <p:cNvPr id="5" name="Picture 4" descr="Chart, line chart&#10;&#10;Description automatically generated">
            <a:extLst>
              <a:ext uri="{FF2B5EF4-FFF2-40B4-BE49-F238E27FC236}">
                <a16:creationId xmlns:a16="http://schemas.microsoft.com/office/drawing/2014/main" id="{2B9E3D17-38EE-DD4E-B6A8-7D103499813E}"/>
              </a:ext>
            </a:extLst>
          </p:cNvPr>
          <p:cNvPicPr>
            <a:picLocks noChangeAspect="1"/>
          </p:cNvPicPr>
          <p:nvPr/>
        </p:nvPicPr>
        <p:blipFill>
          <a:blip r:embed="rId2"/>
          <a:stretch>
            <a:fillRect/>
          </a:stretch>
        </p:blipFill>
        <p:spPr>
          <a:xfrm>
            <a:off x="4923632" y="377689"/>
            <a:ext cx="5445398" cy="2722699"/>
          </a:xfrm>
          <a:prstGeom prst="rect">
            <a:avLst/>
          </a:prstGeom>
        </p:spPr>
      </p:pic>
      <p:pic>
        <p:nvPicPr>
          <p:cNvPr id="11" name="Content Placeholder 10" descr="Chart, line chart&#10;&#10;Description automatically generated">
            <a:extLst>
              <a:ext uri="{FF2B5EF4-FFF2-40B4-BE49-F238E27FC236}">
                <a16:creationId xmlns:a16="http://schemas.microsoft.com/office/drawing/2014/main" id="{FDF07E72-52F3-394C-AE18-73855E9393D4}"/>
              </a:ext>
            </a:extLst>
          </p:cNvPr>
          <p:cNvPicPr>
            <a:picLocks noGrp="1" noChangeAspect="1"/>
          </p:cNvPicPr>
          <p:nvPr>
            <p:ph idx="1"/>
          </p:nvPr>
        </p:nvPicPr>
        <p:blipFill>
          <a:blip r:embed="rId3"/>
          <a:stretch>
            <a:fillRect/>
          </a:stretch>
        </p:blipFill>
        <p:spPr>
          <a:xfrm>
            <a:off x="4807086" y="3353689"/>
            <a:ext cx="7295454" cy="3126622"/>
          </a:xfrm>
        </p:spPr>
      </p:pic>
    </p:spTree>
    <p:extLst>
      <p:ext uri="{BB962C8B-B14F-4D97-AF65-F5344CB8AC3E}">
        <p14:creationId xmlns:p14="http://schemas.microsoft.com/office/powerpoint/2010/main" val="1243241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D009B-2644-2649-ADC1-5587F1A18843}"/>
              </a:ext>
            </a:extLst>
          </p:cNvPr>
          <p:cNvSpPr>
            <a:spLocks noGrp="1"/>
          </p:cNvSpPr>
          <p:nvPr>
            <p:ph type="title"/>
          </p:nvPr>
        </p:nvSpPr>
        <p:spPr/>
        <p:txBody>
          <a:bodyPr>
            <a:normAutofit/>
          </a:bodyPr>
          <a:lstStyle/>
          <a:p>
            <a:r>
              <a:rPr lang="en-US" sz="5400" dirty="0"/>
              <a:t>SUMMARY AND RECOMMENDATIONS</a:t>
            </a:r>
            <a:endParaRPr lang="en-US" dirty="0"/>
          </a:p>
        </p:txBody>
      </p:sp>
      <p:sp>
        <p:nvSpPr>
          <p:cNvPr id="3" name="Content Placeholder 2">
            <a:extLst>
              <a:ext uri="{FF2B5EF4-FFF2-40B4-BE49-F238E27FC236}">
                <a16:creationId xmlns:a16="http://schemas.microsoft.com/office/drawing/2014/main" id="{DF260B39-307F-F940-95CC-8F6F0D84CB3C}"/>
              </a:ext>
            </a:extLst>
          </p:cNvPr>
          <p:cNvSpPr>
            <a:spLocks noGrp="1"/>
          </p:cNvSpPr>
          <p:nvPr>
            <p:ph idx="1"/>
          </p:nvPr>
        </p:nvSpPr>
        <p:spPr/>
        <p:txBody>
          <a:bodyPr/>
          <a:lstStyle/>
          <a:p>
            <a:r>
              <a:rPr lang="en-US" sz="1700" dirty="0"/>
              <a:t>The</a:t>
            </a:r>
            <a:r>
              <a:rPr lang="en-US" sz="1700" b="1" dirty="0"/>
              <a:t> </a:t>
            </a:r>
            <a:r>
              <a:rPr lang="en-US" sz="1700" b="1" dirty="0">
                <a:solidFill>
                  <a:schemeClr val="accent1"/>
                </a:solidFill>
              </a:rPr>
              <a:t>Area Rugs </a:t>
            </a:r>
            <a:r>
              <a:rPr lang="en-US" sz="1700" dirty="0"/>
              <a:t>class has highest metrics: SKU views, items added to cart, purchases and revenues generated. While number of purchases and revenue has recovered in recent years, downward views and items added to cart can be a signal of trouble in terms of marketing. As this is a valuable SKU class, additional marketing or revisions in pricing strategies might be needed to address these issues.</a:t>
            </a:r>
          </a:p>
          <a:p>
            <a:r>
              <a:rPr lang="en-US" sz="1700" dirty="0"/>
              <a:t>The</a:t>
            </a:r>
            <a:r>
              <a:rPr lang="en-US" sz="1700" b="1" dirty="0"/>
              <a:t> </a:t>
            </a:r>
            <a:r>
              <a:rPr lang="en-US" sz="1700" b="1" dirty="0">
                <a:solidFill>
                  <a:schemeClr val="accent1"/>
                </a:solidFill>
              </a:rPr>
              <a:t>Beds</a:t>
            </a:r>
            <a:r>
              <a:rPr lang="en-US" sz="1700" dirty="0"/>
              <a:t> class has very high SKU views (#2), SKU added to carts (#2) and revenue generated (#4). While it has low number of purchase, this is not an issue as a customer only typically needs one bed at a time. Like </a:t>
            </a:r>
            <a:r>
              <a:rPr lang="en-US" sz="1700" b="1" dirty="0">
                <a:solidFill>
                  <a:schemeClr val="accent1"/>
                </a:solidFill>
              </a:rPr>
              <a:t>Area Rugs</a:t>
            </a:r>
            <a:r>
              <a:rPr lang="en-US" sz="1700" dirty="0"/>
              <a:t>, declining views and items added to cart suggesting a need for better marketing, pricing strategy and customer acquisition strategy.</a:t>
            </a:r>
          </a:p>
          <a:p>
            <a:r>
              <a:rPr lang="en-US" sz="1700" dirty="0"/>
              <a:t>The </a:t>
            </a:r>
            <a:r>
              <a:rPr lang="en-US" sz="1700" b="1" dirty="0">
                <a:solidFill>
                  <a:schemeClr val="accent1"/>
                </a:solidFill>
              </a:rPr>
              <a:t>Accent Pillows</a:t>
            </a:r>
            <a:r>
              <a:rPr lang="en-US" sz="1700" dirty="0"/>
              <a:t> class has low views (#9), but higher items added to cart (#5) and very higher number of items purchases (#2). This tells us the pricing and offerings are attractive to customers who need these items. A good cross-selling strategy can bring additional revenues.</a:t>
            </a:r>
          </a:p>
          <a:p>
            <a:r>
              <a:rPr lang="en-US" sz="1700" dirty="0"/>
              <a:t>The </a:t>
            </a:r>
            <a:r>
              <a:rPr lang="en-US" sz="1700" b="1" dirty="0">
                <a:solidFill>
                  <a:schemeClr val="accent1"/>
                </a:solidFill>
              </a:rPr>
              <a:t>Sheets and Sheet Sets </a:t>
            </a:r>
            <a:r>
              <a:rPr lang="en-US" sz="1700" dirty="0"/>
              <a:t>class generated relatively high revenue (#4) but has very low views (#10), items added to cart (#10) and purchases (#9). Better marketing can add significant lift to top line.</a:t>
            </a:r>
          </a:p>
          <a:p>
            <a:endParaRPr lang="en-US" dirty="0"/>
          </a:p>
        </p:txBody>
      </p:sp>
    </p:spTree>
    <p:extLst>
      <p:ext uri="{BB962C8B-B14F-4D97-AF65-F5344CB8AC3E}">
        <p14:creationId xmlns:p14="http://schemas.microsoft.com/office/powerpoint/2010/main" val="4145230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98707-3C67-2843-8097-03768C3E5301}"/>
              </a:ext>
            </a:extLst>
          </p:cNvPr>
          <p:cNvSpPr>
            <a:spLocks noGrp="1"/>
          </p:cNvSpPr>
          <p:nvPr>
            <p:ph type="title"/>
          </p:nvPr>
        </p:nvSpPr>
        <p:spPr/>
        <p:txBody>
          <a:bodyPr/>
          <a:lstStyle/>
          <a:p>
            <a:r>
              <a:rPr lang="en-US" dirty="0"/>
              <a:t>THE DATA</a:t>
            </a:r>
          </a:p>
        </p:txBody>
      </p:sp>
      <p:sp>
        <p:nvSpPr>
          <p:cNvPr id="6" name="Text Placeholder 5">
            <a:extLst>
              <a:ext uri="{FF2B5EF4-FFF2-40B4-BE49-F238E27FC236}">
                <a16:creationId xmlns:a16="http://schemas.microsoft.com/office/drawing/2014/main" id="{9FFF7A46-AD56-8E44-942E-C8EF6A5BF783}"/>
              </a:ext>
            </a:extLst>
          </p:cNvPr>
          <p:cNvSpPr>
            <a:spLocks noGrp="1"/>
          </p:cNvSpPr>
          <p:nvPr>
            <p:ph type="body" idx="1"/>
          </p:nvPr>
        </p:nvSpPr>
        <p:spPr/>
        <p:txBody>
          <a:bodyPr>
            <a:normAutofit lnSpcReduction="10000"/>
          </a:bodyPr>
          <a:lstStyle/>
          <a:p>
            <a:r>
              <a:rPr lang="en-US" dirty="0"/>
              <a:t>CUSTOMER ACQUISITION DATA</a:t>
            </a:r>
          </a:p>
          <a:p>
            <a:r>
              <a:rPr lang="en-US" sz="1700" dirty="0"/>
              <a:t>(1,402 rows for 1,383 unique customers, acquired from Sep-02 to Jun-16)</a:t>
            </a:r>
          </a:p>
        </p:txBody>
      </p:sp>
      <p:pic>
        <p:nvPicPr>
          <p:cNvPr id="4" name="Content Placeholder 3">
            <a:extLst>
              <a:ext uri="{FF2B5EF4-FFF2-40B4-BE49-F238E27FC236}">
                <a16:creationId xmlns:a16="http://schemas.microsoft.com/office/drawing/2014/main" id="{06928F58-83CC-0149-B917-8BF0B2078D59}"/>
              </a:ext>
            </a:extLst>
          </p:cNvPr>
          <p:cNvPicPr>
            <a:picLocks noGrp="1" noChangeAspect="1"/>
          </p:cNvPicPr>
          <p:nvPr>
            <p:ph sz="half" idx="2"/>
          </p:nvPr>
        </p:nvPicPr>
        <p:blipFill>
          <a:blip r:embed="rId2"/>
          <a:stretch>
            <a:fillRect/>
          </a:stretch>
        </p:blipFill>
        <p:spPr>
          <a:xfrm>
            <a:off x="1023938" y="3411132"/>
            <a:ext cx="4754562" cy="2453499"/>
          </a:xfrm>
          <a:prstGeom prst="rect">
            <a:avLst/>
          </a:prstGeom>
        </p:spPr>
      </p:pic>
      <p:sp>
        <p:nvSpPr>
          <p:cNvPr id="7" name="Text Placeholder 6">
            <a:extLst>
              <a:ext uri="{FF2B5EF4-FFF2-40B4-BE49-F238E27FC236}">
                <a16:creationId xmlns:a16="http://schemas.microsoft.com/office/drawing/2014/main" id="{6EEAEF7D-0AE7-C445-8B29-8751C571869E}"/>
              </a:ext>
            </a:extLst>
          </p:cNvPr>
          <p:cNvSpPr>
            <a:spLocks noGrp="1"/>
          </p:cNvSpPr>
          <p:nvPr>
            <p:ph type="body" sz="quarter" idx="3"/>
          </p:nvPr>
        </p:nvSpPr>
        <p:spPr/>
        <p:txBody>
          <a:bodyPr>
            <a:normAutofit lnSpcReduction="10000"/>
          </a:bodyPr>
          <a:lstStyle/>
          <a:p>
            <a:r>
              <a:rPr lang="en-US" dirty="0"/>
              <a:t>FUNNEL DATA FOR SKU CLASSES</a:t>
            </a:r>
          </a:p>
          <a:p>
            <a:r>
              <a:rPr lang="en-US" sz="1700" dirty="0"/>
              <a:t>(10,000 rows for 1,387 customers, from Sep-16 to Aug-18)</a:t>
            </a:r>
          </a:p>
        </p:txBody>
      </p:sp>
      <p:pic>
        <p:nvPicPr>
          <p:cNvPr id="9" name="Content Placeholder 8">
            <a:extLst>
              <a:ext uri="{FF2B5EF4-FFF2-40B4-BE49-F238E27FC236}">
                <a16:creationId xmlns:a16="http://schemas.microsoft.com/office/drawing/2014/main" id="{85A6BC6E-F3B7-7840-95F5-05B0E1A19540}"/>
              </a:ext>
            </a:extLst>
          </p:cNvPr>
          <p:cNvPicPr>
            <a:picLocks noGrp="1" noChangeAspect="1"/>
          </p:cNvPicPr>
          <p:nvPr>
            <p:ph sz="quarter" idx="4"/>
          </p:nvPr>
        </p:nvPicPr>
        <p:blipFill>
          <a:blip r:embed="rId3"/>
          <a:stretch>
            <a:fillRect/>
          </a:stretch>
        </p:blipFill>
        <p:spPr>
          <a:xfrm>
            <a:off x="5991225" y="3513741"/>
            <a:ext cx="4754563" cy="2248281"/>
          </a:xfrm>
          <a:prstGeom prst="rect">
            <a:avLst/>
          </a:prstGeom>
        </p:spPr>
      </p:pic>
    </p:spTree>
    <p:extLst>
      <p:ext uri="{BB962C8B-B14F-4D97-AF65-F5344CB8AC3E}">
        <p14:creationId xmlns:p14="http://schemas.microsoft.com/office/powerpoint/2010/main" val="62050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D009B-2644-2649-ADC1-5587F1A18843}"/>
              </a:ext>
            </a:extLst>
          </p:cNvPr>
          <p:cNvSpPr>
            <a:spLocks noGrp="1"/>
          </p:cNvSpPr>
          <p:nvPr>
            <p:ph type="title"/>
          </p:nvPr>
        </p:nvSpPr>
        <p:spPr/>
        <p:txBody>
          <a:bodyPr>
            <a:normAutofit/>
          </a:bodyPr>
          <a:lstStyle/>
          <a:p>
            <a:r>
              <a:rPr lang="en-US" sz="5400" dirty="0"/>
              <a:t>SUMMARY AND RECOMMENDATIONS (CONT.)</a:t>
            </a:r>
            <a:endParaRPr lang="en-US" dirty="0"/>
          </a:p>
        </p:txBody>
      </p:sp>
      <p:sp>
        <p:nvSpPr>
          <p:cNvPr id="3" name="Content Placeholder 2">
            <a:extLst>
              <a:ext uri="{FF2B5EF4-FFF2-40B4-BE49-F238E27FC236}">
                <a16:creationId xmlns:a16="http://schemas.microsoft.com/office/drawing/2014/main" id="{DF260B39-307F-F940-95CC-8F6F0D84CB3C}"/>
              </a:ext>
            </a:extLst>
          </p:cNvPr>
          <p:cNvSpPr>
            <a:spLocks noGrp="1"/>
          </p:cNvSpPr>
          <p:nvPr>
            <p:ph idx="1"/>
          </p:nvPr>
        </p:nvSpPr>
        <p:spPr>
          <a:xfrm>
            <a:off x="1024128" y="1983036"/>
            <a:ext cx="9720073" cy="4326324"/>
          </a:xfrm>
        </p:spPr>
        <p:txBody>
          <a:bodyPr>
            <a:normAutofit/>
          </a:bodyPr>
          <a:lstStyle/>
          <a:p>
            <a:r>
              <a:rPr lang="en-US" sz="1700" dirty="0"/>
              <a:t>While the total number of SKUs viewed and the number of SKUs added to cart drops, the number of SKUs purchased, and monthly revenue actually trend upward. This means that </a:t>
            </a:r>
            <a:r>
              <a:rPr lang="en-US" sz="1700" b="1" dirty="0">
                <a:solidFill>
                  <a:schemeClr val="accent1"/>
                </a:solidFill>
              </a:rPr>
              <a:t>the company targets more accurate people over time. The number of people who viewed and added to cart dropped, but those who did had actually been purchasing</a:t>
            </a:r>
            <a:r>
              <a:rPr lang="en-US" sz="1700" dirty="0"/>
              <a:t>.</a:t>
            </a:r>
          </a:p>
          <a:p>
            <a:r>
              <a:rPr lang="en-US" sz="1700" b="1" dirty="0"/>
              <a:t>RECOMMENDATIONS:</a:t>
            </a:r>
            <a:endParaRPr lang="en-US" sz="1700" dirty="0"/>
          </a:p>
          <a:p>
            <a:pPr lvl="1"/>
            <a:r>
              <a:rPr lang="en-US" sz="1700" dirty="0"/>
              <a:t>Continue to improve Area Rugs offerings and marketing plan as this is the SKU class with the highest interest and profit across time.</a:t>
            </a:r>
          </a:p>
          <a:p>
            <a:pPr lvl="1"/>
            <a:r>
              <a:rPr lang="en-US" sz="1700" dirty="0"/>
              <a:t>Cross-sell items with high purchases but low revenue such as Accent Pillows to potentially improve revenues with complimentary products. A better marketing plan for Accent Pillows is also needed, as this class has very low number of views.</a:t>
            </a:r>
          </a:p>
          <a:p>
            <a:pPr lvl="1"/>
            <a:r>
              <a:rPr lang="en-US" sz="1700" dirty="0"/>
              <a:t>Address decreasing trends in views and number of items added to cart across all classes. </a:t>
            </a:r>
          </a:p>
          <a:p>
            <a:pPr lvl="1"/>
            <a:r>
              <a:rPr lang="en-US" sz="1700" dirty="0"/>
              <a:t>Sheets and Sheet Sets has high total revenue, but low views and items added to cart. Address design/quality or marketing issues will potentially improve revenue.</a:t>
            </a:r>
          </a:p>
        </p:txBody>
      </p:sp>
    </p:spTree>
    <p:extLst>
      <p:ext uri="{BB962C8B-B14F-4D97-AF65-F5344CB8AC3E}">
        <p14:creationId xmlns:p14="http://schemas.microsoft.com/office/powerpoint/2010/main" val="3539627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4D2C1-41A4-304B-8844-8392A9C91BE0}"/>
              </a:ext>
            </a:extLst>
          </p:cNvPr>
          <p:cNvSpPr>
            <a:spLocks noGrp="1"/>
          </p:cNvSpPr>
          <p:nvPr>
            <p:ph type="title"/>
          </p:nvPr>
        </p:nvSpPr>
        <p:spPr/>
        <p:txBody>
          <a:bodyPr/>
          <a:lstStyle/>
          <a:p>
            <a:r>
              <a:rPr lang="en-US" dirty="0"/>
              <a:t>3. Funnel analysis</a:t>
            </a:r>
          </a:p>
        </p:txBody>
      </p:sp>
    </p:spTree>
    <p:extLst>
      <p:ext uri="{BB962C8B-B14F-4D97-AF65-F5344CB8AC3E}">
        <p14:creationId xmlns:p14="http://schemas.microsoft.com/office/powerpoint/2010/main" val="3197286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D17CE-A26F-EB49-95A7-C56E92F5DF0C}"/>
              </a:ext>
            </a:extLst>
          </p:cNvPr>
          <p:cNvSpPr>
            <a:spLocks noGrp="1"/>
          </p:cNvSpPr>
          <p:nvPr>
            <p:ph type="title"/>
          </p:nvPr>
        </p:nvSpPr>
        <p:spPr/>
        <p:txBody>
          <a:bodyPr>
            <a:noAutofit/>
          </a:bodyPr>
          <a:lstStyle/>
          <a:p>
            <a:r>
              <a:rPr lang="en-US" sz="2800" dirty="0"/>
              <a:t>Sheets and sheet sets &amp; accent pillows have highest view-to-cart and cart-to-purchase ratios. Area rugs &amp; beds (classes with highest view counts), have lower ratios. Wall-art has high view-to-cart %, but low cart-to-purchase %.</a:t>
            </a:r>
          </a:p>
        </p:txBody>
      </p:sp>
      <p:sp>
        <p:nvSpPr>
          <p:cNvPr id="3" name="Text Placeholder 2">
            <a:extLst>
              <a:ext uri="{FF2B5EF4-FFF2-40B4-BE49-F238E27FC236}">
                <a16:creationId xmlns:a16="http://schemas.microsoft.com/office/drawing/2014/main" id="{D3B9C99F-D278-BF47-A5B7-A233F24A654E}"/>
              </a:ext>
            </a:extLst>
          </p:cNvPr>
          <p:cNvSpPr>
            <a:spLocks noGrp="1"/>
          </p:cNvSpPr>
          <p:nvPr>
            <p:ph type="body" idx="1"/>
          </p:nvPr>
        </p:nvSpPr>
        <p:spPr/>
        <p:txBody>
          <a:bodyPr>
            <a:normAutofit/>
          </a:bodyPr>
          <a:lstStyle/>
          <a:p>
            <a:r>
              <a:rPr lang="en-US" sz="2000" dirty="0"/>
              <a:t>SKUs Added to Cart = 6.06% SKUs Viewed</a:t>
            </a:r>
          </a:p>
        </p:txBody>
      </p:sp>
      <p:sp>
        <p:nvSpPr>
          <p:cNvPr id="5" name="Text Placeholder 4">
            <a:extLst>
              <a:ext uri="{FF2B5EF4-FFF2-40B4-BE49-F238E27FC236}">
                <a16:creationId xmlns:a16="http://schemas.microsoft.com/office/drawing/2014/main" id="{2C57FE65-AF21-234D-B16D-6777C08A11C8}"/>
              </a:ext>
            </a:extLst>
          </p:cNvPr>
          <p:cNvSpPr>
            <a:spLocks noGrp="1"/>
          </p:cNvSpPr>
          <p:nvPr>
            <p:ph type="body" sz="quarter" idx="3"/>
          </p:nvPr>
        </p:nvSpPr>
        <p:spPr>
          <a:xfrm>
            <a:off x="5990887" y="2179636"/>
            <a:ext cx="5025979" cy="822960"/>
          </a:xfrm>
        </p:spPr>
        <p:txBody>
          <a:bodyPr>
            <a:normAutofit/>
          </a:bodyPr>
          <a:lstStyle/>
          <a:p>
            <a:r>
              <a:rPr lang="en-US" sz="2000" dirty="0"/>
              <a:t>SKUs Purchased = 6.85% SKUs Added to Cart</a:t>
            </a:r>
          </a:p>
        </p:txBody>
      </p:sp>
      <p:pic>
        <p:nvPicPr>
          <p:cNvPr id="7" name="Content Placeholder 5" descr="Chart, bar chart&#10;&#10;Description automatically generated">
            <a:extLst>
              <a:ext uri="{FF2B5EF4-FFF2-40B4-BE49-F238E27FC236}">
                <a16:creationId xmlns:a16="http://schemas.microsoft.com/office/drawing/2014/main" id="{C0FA4303-4082-A14D-8BD4-B03792944351}"/>
              </a:ext>
            </a:extLst>
          </p:cNvPr>
          <p:cNvPicPr>
            <a:picLocks noGrp="1" noChangeAspect="1"/>
          </p:cNvPicPr>
          <p:nvPr>
            <p:ph sz="half" idx="2"/>
          </p:nvPr>
        </p:nvPicPr>
        <p:blipFill>
          <a:blip r:embed="rId2"/>
          <a:stretch>
            <a:fillRect/>
          </a:stretch>
        </p:blipFill>
        <p:spPr>
          <a:xfrm>
            <a:off x="1520507" y="2967038"/>
            <a:ext cx="3763963" cy="3763963"/>
          </a:xfrm>
          <a:prstGeom prst="rect">
            <a:avLst/>
          </a:prstGeom>
        </p:spPr>
      </p:pic>
      <p:pic>
        <p:nvPicPr>
          <p:cNvPr id="8" name="Content Placeholder 6" descr="Chart, bar chart&#10;&#10;Description automatically generated">
            <a:extLst>
              <a:ext uri="{FF2B5EF4-FFF2-40B4-BE49-F238E27FC236}">
                <a16:creationId xmlns:a16="http://schemas.microsoft.com/office/drawing/2014/main" id="{640463B3-1788-C14E-ACFC-073BB11D8212}"/>
              </a:ext>
            </a:extLst>
          </p:cNvPr>
          <p:cNvPicPr>
            <a:picLocks noGrp="1" noChangeAspect="1"/>
          </p:cNvPicPr>
          <p:nvPr>
            <p:ph sz="quarter" idx="4"/>
          </p:nvPr>
        </p:nvPicPr>
        <p:blipFill>
          <a:blip r:embed="rId3"/>
          <a:stretch>
            <a:fillRect/>
          </a:stretch>
        </p:blipFill>
        <p:spPr>
          <a:xfrm>
            <a:off x="6412994" y="2967038"/>
            <a:ext cx="3763963" cy="3763963"/>
          </a:xfrm>
          <a:prstGeom prst="rect">
            <a:avLst/>
          </a:prstGeom>
        </p:spPr>
      </p:pic>
    </p:spTree>
    <p:extLst>
      <p:ext uri="{BB962C8B-B14F-4D97-AF65-F5344CB8AC3E}">
        <p14:creationId xmlns:p14="http://schemas.microsoft.com/office/powerpoint/2010/main" val="15790534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C79CB9-473A-104C-A363-DDEFC682D564}"/>
              </a:ext>
            </a:extLst>
          </p:cNvPr>
          <p:cNvSpPr>
            <a:spLocks noGrp="1"/>
          </p:cNvSpPr>
          <p:nvPr>
            <p:ph type="title"/>
          </p:nvPr>
        </p:nvSpPr>
        <p:spPr/>
        <p:txBody>
          <a:bodyPr/>
          <a:lstStyle/>
          <a:p>
            <a:r>
              <a:rPr lang="en-US" sz="2500" dirty="0"/>
              <a:t>The average revenue per purchase is </a:t>
            </a:r>
            <a:r>
              <a:rPr lang="en-US" sz="2500" dirty="0">
                <a:solidFill>
                  <a:schemeClr val="accent1"/>
                </a:solidFill>
              </a:rPr>
              <a:t>$182.85</a:t>
            </a:r>
            <a:r>
              <a:rPr lang="en-US" sz="2500" dirty="0"/>
              <a:t>.</a:t>
            </a:r>
          </a:p>
        </p:txBody>
      </p:sp>
      <p:pic>
        <p:nvPicPr>
          <p:cNvPr id="8" name="Content Placeholder 4" descr="Chart, bar chart&#10;&#10;Description automatically generated">
            <a:extLst>
              <a:ext uri="{FF2B5EF4-FFF2-40B4-BE49-F238E27FC236}">
                <a16:creationId xmlns:a16="http://schemas.microsoft.com/office/drawing/2014/main" id="{09F5B222-38F9-9543-B511-587A2BCB8D0C}"/>
              </a:ext>
            </a:extLst>
          </p:cNvPr>
          <p:cNvPicPr>
            <a:picLocks noGrp="1" noChangeAspect="1"/>
          </p:cNvPicPr>
          <p:nvPr>
            <p:ph idx="1"/>
          </p:nvPr>
        </p:nvPicPr>
        <p:blipFill rotWithShape="1">
          <a:blip r:embed="rId2"/>
          <a:stretch/>
        </p:blipFill>
        <p:spPr>
          <a:xfrm>
            <a:off x="5961856" y="822325"/>
            <a:ext cx="5184775" cy="5184775"/>
          </a:xfrm>
          <a:prstGeom prst="rect">
            <a:avLst/>
          </a:prstGeom>
        </p:spPr>
      </p:pic>
      <p:sp>
        <p:nvSpPr>
          <p:cNvPr id="9" name="Text Placeholder 8">
            <a:extLst>
              <a:ext uri="{FF2B5EF4-FFF2-40B4-BE49-F238E27FC236}">
                <a16:creationId xmlns:a16="http://schemas.microsoft.com/office/drawing/2014/main" id="{FEDDE7D4-EE13-524A-A150-B6533FCB9B98}"/>
              </a:ext>
            </a:extLst>
          </p:cNvPr>
          <p:cNvSpPr>
            <a:spLocks noGrp="1"/>
          </p:cNvSpPr>
          <p:nvPr>
            <p:ph type="body" sz="half" idx="2"/>
          </p:nvPr>
        </p:nvSpPr>
        <p:spPr/>
        <p:txBody>
          <a:bodyPr/>
          <a:lstStyle/>
          <a:p>
            <a:pPr marL="285750" indent="-285750">
              <a:buFont typeface="Arial" panose="020B0604020202020204" pitchFamily="34" charset="0"/>
              <a:buChar char="•"/>
            </a:pPr>
            <a:r>
              <a:rPr lang="en-US" b="1" dirty="0">
                <a:solidFill>
                  <a:srgbClr val="E76BF3"/>
                </a:solidFill>
              </a:rPr>
              <a:t>TV stands and Entertainment Center </a:t>
            </a:r>
            <a:r>
              <a:rPr lang="en-US" dirty="0"/>
              <a:t>&amp; </a:t>
            </a:r>
            <a:r>
              <a:rPr lang="en-US" b="1" dirty="0">
                <a:solidFill>
                  <a:srgbClr val="02C07D"/>
                </a:solidFill>
              </a:rPr>
              <a:t>Beds</a:t>
            </a:r>
            <a:r>
              <a:rPr lang="en-US" dirty="0"/>
              <a:t> are highest-priced SKU classes.</a:t>
            </a:r>
          </a:p>
          <a:p>
            <a:pPr marL="285750" indent="-285750">
              <a:buFont typeface="Arial" panose="020B0604020202020204" pitchFamily="34" charset="0"/>
              <a:buChar char="•"/>
            </a:pPr>
            <a:r>
              <a:rPr lang="en-US" b="1" dirty="0">
                <a:solidFill>
                  <a:srgbClr val="39B600"/>
                </a:solidFill>
              </a:rPr>
              <a:t>Bedding Sets</a:t>
            </a:r>
            <a:r>
              <a:rPr lang="en-US" dirty="0"/>
              <a:t> &amp; </a:t>
            </a:r>
            <a:r>
              <a:rPr lang="en-US" b="1" dirty="0">
                <a:solidFill>
                  <a:srgbClr val="F8766D"/>
                </a:solidFill>
              </a:rPr>
              <a:t>Accent Pillows</a:t>
            </a:r>
            <a:r>
              <a:rPr lang="en-US" dirty="0"/>
              <a:t> have the lowest unit prices. This potentially calls for cross-selling bedding sets and accent pillows with complimentary items to boost sales.</a:t>
            </a:r>
          </a:p>
        </p:txBody>
      </p:sp>
    </p:spTree>
    <p:extLst>
      <p:ext uri="{BB962C8B-B14F-4D97-AF65-F5344CB8AC3E}">
        <p14:creationId xmlns:p14="http://schemas.microsoft.com/office/powerpoint/2010/main" val="32873527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51F4A-1708-194E-A19F-6A6D83C6E7FB}"/>
              </a:ext>
            </a:extLst>
          </p:cNvPr>
          <p:cNvSpPr>
            <a:spLocks noGrp="1"/>
          </p:cNvSpPr>
          <p:nvPr>
            <p:ph type="title"/>
          </p:nvPr>
        </p:nvSpPr>
        <p:spPr/>
        <p:txBody>
          <a:bodyPr/>
          <a:lstStyle/>
          <a:p>
            <a:r>
              <a:rPr lang="en-US" sz="3000" dirty="0"/>
              <a:t>View-to-cart ratios increases </a:t>
            </a:r>
            <a:r>
              <a:rPr lang="en-US" sz="3000" dirty="0">
                <a:solidFill>
                  <a:schemeClr val="accent1"/>
                </a:solidFill>
              </a:rPr>
              <a:t>24.79%</a:t>
            </a:r>
            <a:r>
              <a:rPr lang="en-US" sz="3000" dirty="0"/>
              <a:t> (from 5.93% to 7.4%) from sep-16 to aug-18</a:t>
            </a:r>
          </a:p>
        </p:txBody>
      </p:sp>
      <p:pic>
        <p:nvPicPr>
          <p:cNvPr id="8" name="Content Placeholder 7" descr="Chart, line chart&#10;&#10;Description automatically generated">
            <a:extLst>
              <a:ext uri="{FF2B5EF4-FFF2-40B4-BE49-F238E27FC236}">
                <a16:creationId xmlns:a16="http://schemas.microsoft.com/office/drawing/2014/main" id="{F509E51D-3F8C-AF4D-9E0E-3234331935A0}"/>
              </a:ext>
            </a:extLst>
          </p:cNvPr>
          <p:cNvPicPr>
            <a:picLocks noGrp="1" noChangeAspect="1"/>
          </p:cNvPicPr>
          <p:nvPr>
            <p:ph idx="1"/>
          </p:nvPr>
        </p:nvPicPr>
        <p:blipFill>
          <a:blip r:embed="rId2"/>
          <a:stretch>
            <a:fillRect/>
          </a:stretch>
        </p:blipFill>
        <p:spPr>
          <a:xfrm>
            <a:off x="1861344" y="2286000"/>
            <a:ext cx="8045450" cy="4022725"/>
          </a:xfrm>
        </p:spPr>
      </p:pic>
    </p:spTree>
    <p:extLst>
      <p:ext uri="{BB962C8B-B14F-4D97-AF65-F5344CB8AC3E}">
        <p14:creationId xmlns:p14="http://schemas.microsoft.com/office/powerpoint/2010/main" val="30990058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 name="Straight Connector 13">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1E51F4A-1708-194E-A19F-6A6D83C6E7FB}"/>
              </a:ext>
            </a:extLst>
          </p:cNvPr>
          <p:cNvSpPr>
            <a:spLocks noGrp="1"/>
          </p:cNvSpPr>
          <p:nvPr>
            <p:ph type="title"/>
          </p:nvPr>
        </p:nvSpPr>
        <p:spPr>
          <a:xfrm>
            <a:off x="1024128" y="585216"/>
            <a:ext cx="3133581" cy="1499616"/>
          </a:xfrm>
        </p:spPr>
        <p:txBody>
          <a:bodyPr vert="horz" lIns="91440" tIns="45720" rIns="91440" bIns="45720" rtlCol="0" anchor="ctr">
            <a:normAutofit/>
          </a:bodyPr>
          <a:lstStyle/>
          <a:p>
            <a:r>
              <a:rPr lang="en-US" sz="2800"/>
              <a:t>View-to-cart ratios of most classes are relatively steady over the year</a:t>
            </a:r>
          </a:p>
        </p:txBody>
      </p:sp>
      <p:sp>
        <p:nvSpPr>
          <p:cNvPr id="4" name="Text Placeholder 3">
            <a:extLst>
              <a:ext uri="{FF2B5EF4-FFF2-40B4-BE49-F238E27FC236}">
                <a16:creationId xmlns:a16="http://schemas.microsoft.com/office/drawing/2014/main" id="{1D16717A-6C0D-CB4A-B365-2C496AA98792}"/>
              </a:ext>
            </a:extLst>
          </p:cNvPr>
          <p:cNvSpPr>
            <a:spLocks noGrp="1"/>
          </p:cNvSpPr>
          <p:nvPr>
            <p:ph type="body" sz="half" idx="2"/>
          </p:nvPr>
        </p:nvSpPr>
        <p:spPr>
          <a:xfrm>
            <a:off x="1024128" y="2286000"/>
            <a:ext cx="3133580" cy="3931920"/>
          </a:xfrm>
        </p:spPr>
        <p:txBody>
          <a:bodyPr vert="horz" lIns="45720" tIns="45720" rIns="45720" bIns="45720" rtlCol="0">
            <a:normAutofit/>
          </a:bodyPr>
          <a:lstStyle/>
          <a:p>
            <a:pPr>
              <a:lnSpc>
                <a:spcPct val="90000"/>
              </a:lnSpc>
            </a:pPr>
            <a:r>
              <a:rPr lang="en-US" b="1" dirty="0">
                <a:solidFill>
                  <a:srgbClr val="FF62BC"/>
                </a:solidFill>
              </a:rPr>
              <a:t>Wall Art </a:t>
            </a:r>
            <a:r>
              <a:rPr lang="en-US" dirty="0"/>
              <a:t>experiences a high increase in the view-to-cart conversion over the year. </a:t>
            </a:r>
          </a:p>
          <a:p>
            <a:pPr>
              <a:lnSpc>
                <a:spcPct val="90000"/>
              </a:lnSpc>
            </a:pPr>
            <a:r>
              <a:rPr lang="en-US" dirty="0"/>
              <a:t>Contrarily, the view-to-cart conversion rates of </a:t>
            </a:r>
            <a:r>
              <a:rPr lang="en-US" b="1" dirty="0">
                <a:solidFill>
                  <a:srgbClr val="F8766D"/>
                </a:solidFill>
              </a:rPr>
              <a:t>Accent Pillows</a:t>
            </a:r>
            <a:r>
              <a:rPr lang="en-US" b="1" dirty="0"/>
              <a:t> </a:t>
            </a:r>
            <a:r>
              <a:rPr lang="en-US" dirty="0"/>
              <a:t>and </a:t>
            </a:r>
            <a:r>
              <a:rPr lang="en-US" b="1" dirty="0">
                <a:solidFill>
                  <a:srgbClr val="9590FF"/>
                </a:solidFill>
              </a:rPr>
              <a:t>Sheets And Sheet Sets</a:t>
            </a:r>
            <a:r>
              <a:rPr lang="en-US" b="1" dirty="0"/>
              <a:t> </a:t>
            </a:r>
            <a:r>
              <a:rPr lang="en-US" dirty="0"/>
              <a:t>are trending down. </a:t>
            </a:r>
          </a:p>
          <a:p>
            <a:pPr>
              <a:lnSpc>
                <a:spcPct val="90000"/>
              </a:lnSpc>
            </a:pPr>
            <a:endParaRPr lang="en-US" b="1" dirty="0"/>
          </a:p>
          <a:p>
            <a:pPr>
              <a:lnSpc>
                <a:spcPct val="90000"/>
              </a:lnSpc>
            </a:pPr>
            <a:r>
              <a:rPr lang="en-US" sz="1200" b="1" dirty="0"/>
              <a:t>Note</a:t>
            </a:r>
            <a:r>
              <a:rPr lang="en-US" sz="1200" dirty="0"/>
              <a:t>: This might not be the full picture for 2016 and 2018 as we only have data from September 2016 to August 2018.</a:t>
            </a:r>
          </a:p>
          <a:p>
            <a:pPr>
              <a:lnSpc>
                <a:spcPct val="90000"/>
              </a:lnSpc>
            </a:pPr>
            <a:endParaRPr lang="en-US" dirty="0"/>
          </a:p>
        </p:txBody>
      </p:sp>
      <p:pic>
        <p:nvPicPr>
          <p:cNvPr id="9" name="Content Placeholder 8" descr="Chart, bar chart, histogram&#10;&#10;Description automatically generated">
            <a:extLst>
              <a:ext uri="{FF2B5EF4-FFF2-40B4-BE49-F238E27FC236}">
                <a16:creationId xmlns:a16="http://schemas.microsoft.com/office/drawing/2014/main" id="{07265717-7F08-5E4D-A70B-CBA23B6E52E6}"/>
              </a:ext>
            </a:extLst>
          </p:cNvPr>
          <p:cNvPicPr>
            <a:picLocks noGrp="1" noChangeAspect="1"/>
          </p:cNvPicPr>
          <p:nvPr>
            <p:ph idx="1"/>
          </p:nvPr>
        </p:nvPicPr>
        <p:blipFill>
          <a:blip r:embed="rId2"/>
          <a:stretch>
            <a:fillRect/>
          </a:stretch>
        </p:blipFill>
        <p:spPr>
          <a:xfrm>
            <a:off x="4642342" y="1952078"/>
            <a:ext cx="6909577" cy="2953844"/>
          </a:xfrm>
          <a:prstGeom prst="rect">
            <a:avLst/>
          </a:prstGeom>
        </p:spPr>
      </p:pic>
    </p:spTree>
    <p:extLst>
      <p:ext uri="{BB962C8B-B14F-4D97-AF65-F5344CB8AC3E}">
        <p14:creationId xmlns:p14="http://schemas.microsoft.com/office/powerpoint/2010/main" val="271688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51F4A-1708-194E-A19F-6A6D83C6E7FB}"/>
              </a:ext>
            </a:extLst>
          </p:cNvPr>
          <p:cNvSpPr>
            <a:spLocks noGrp="1"/>
          </p:cNvSpPr>
          <p:nvPr>
            <p:ph type="title"/>
          </p:nvPr>
        </p:nvSpPr>
        <p:spPr/>
        <p:txBody>
          <a:bodyPr/>
          <a:lstStyle/>
          <a:p>
            <a:r>
              <a:rPr lang="en-US" sz="3000" dirty="0"/>
              <a:t>Cart-to-purchase ratios increases </a:t>
            </a:r>
            <a:r>
              <a:rPr lang="en-US" sz="3000" dirty="0">
                <a:solidFill>
                  <a:schemeClr val="accent1"/>
                </a:solidFill>
              </a:rPr>
              <a:t>122.88%</a:t>
            </a:r>
            <a:r>
              <a:rPr lang="en-US" sz="3000" dirty="0"/>
              <a:t> (from 5.07% to 11.3%) from sep-16 to aug-18</a:t>
            </a:r>
          </a:p>
        </p:txBody>
      </p:sp>
      <p:pic>
        <p:nvPicPr>
          <p:cNvPr id="6" name="Content Placeholder 5" descr="Chart, line chart&#10;&#10;Description automatically generated">
            <a:extLst>
              <a:ext uri="{FF2B5EF4-FFF2-40B4-BE49-F238E27FC236}">
                <a16:creationId xmlns:a16="http://schemas.microsoft.com/office/drawing/2014/main" id="{8C4D5CD9-ADD7-2E4A-8DDC-FA18BEAF47E6}"/>
              </a:ext>
            </a:extLst>
          </p:cNvPr>
          <p:cNvPicPr>
            <a:picLocks noGrp="1" noChangeAspect="1"/>
          </p:cNvPicPr>
          <p:nvPr>
            <p:ph idx="1"/>
          </p:nvPr>
        </p:nvPicPr>
        <p:blipFill>
          <a:blip r:embed="rId2"/>
          <a:stretch>
            <a:fillRect/>
          </a:stretch>
        </p:blipFill>
        <p:spPr>
          <a:xfrm>
            <a:off x="1861344" y="2286000"/>
            <a:ext cx="8045450" cy="4022725"/>
          </a:xfrm>
        </p:spPr>
      </p:pic>
    </p:spTree>
    <p:extLst>
      <p:ext uri="{BB962C8B-B14F-4D97-AF65-F5344CB8AC3E}">
        <p14:creationId xmlns:p14="http://schemas.microsoft.com/office/powerpoint/2010/main" val="20708692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3" name="Straight Connector 20">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1507F13-F2FC-A249-A49A-3C637B05231A}"/>
              </a:ext>
            </a:extLst>
          </p:cNvPr>
          <p:cNvSpPr>
            <a:spLocks noGrp="1"/>
          </p:cNvSpPr>
          <p:nvPr>
            <p:ph type="title"/>
          </p:nvPr>
        </p:nvSpPr>
        <p:spPr>
          <a:xfrm>
            <a:off x="1024128" y="585216"/>
            <a:ext cx="3133581" cy="1499616"/>
          </a:xfrm>
        </p:spPr>
        <p:txBody>
          <a:bodyPr vert="horz" lIns="91440" tIns="45720" rIns="91440" bIns="45720" rtlCol="0" anchor="ctr">
            <a:normAutofit/>
          </a:bodyPr>
          <a:lstStyle/>
          <a:p>
            <a:r>
              <a:rPr lang="en-US" sz="2500"/>
              <a:t>Cart-to-purchase ratio drops in 2017 and improve significantly in early 2018</a:t>
            </a:r>
          </a:p>
        </p:txBody>
      </p:sp>
      <p:sp>
        <p:nvSpPr>
          <p:cNvPr id="4" name="Text Placeholder 3">
            <a:extLst>
              <a:ext uri="{FF2B5EF4-FFF2-40B4-BE49-F238E27FC236}">
                <a16:creationId xmlns:a16="http://schemas.microsoft.com/office/drawing/2014/main" id="{6EA4A553-E7FD-8143-845E-AF64C12E7824}"/>
              </a:ext>
            </a:extLst>
          </p:cNvPr>
          <p:cNvSpPr>
            <a:spLocks noGrp="1"/>
          </p:cNvSpPr>
          <p:nvPr>
            <p:ph type="body" sz="half" idx="2"/>
          </p:nvPr>
        </p:nvSpPr>
        <p:spPr>
          <a:xfrm>
            <a:off x="1024128" y="2286000"/>
            <a:ext cx="3133580" cy="3931920"/>
          </a:xfrm>
        </p:spPr>
        <p:txBody>
          <a:bodyPr vert="horz" lIns="45720" tIns="45720" rIns="45720" bIns="45720" rtlCol="0">
            <a:normAutofit/>
          </a:bodyPr>
          <a:lstStyle/>
          <a:p>
            <a:pPr>
              <a:lnSpc>
                <a:spcPct val="90000"/>
              </a:lnSpc>
            </a:pPr>
            <a:r>
              <a:rPr lang="en-US" dirty="0"/>
              <a:t>There seems to be a company-wide problem in 2017 in terms of cart-to-purchase rates. But the numbers look much more positive in the first 8 months of 2018 across all classes.</a:t>
            </a:r>
          </a:p>
          <a:p>
            <a:pPr>
              <a:lnSpc>
                <a:spcPct val="90000"/>
              </a:lnSpc>
            </a:pPr>
            <a:r>
              <a:rPr lang="en-US" b="1" dirty="0">
                <a:solidFill>
                  <a:srgbClr val="F8766D"/>
                </a:solidFill>
              </a:rPr>
              <a:t>Accent Pillow</a:t>
            </a:r>
            <a:r>
              <a:rPr lang="en-US" b="1" dirty="0"/>
              <a:t>, </a:t>
            </a:r>
            <a:r>
              <a:rPr lang="en-US" b="1" dirty="0">
                <a:solidFill>
                  <a:srgbClr val="D89000"/>
                </a:solidFill>
              </a:rPr>
              <a:t>Area Rugs</a:t>
            </a:r>
            <a:r>
              <a:rPr lang="en-US" b="1" dirty="0">
                <a:solidFill>
                  <a:srgbClr val="A3A500"/>
                </a:solidFill>
              </a:rPr>
              <a:t>, Bar Stools</a:t>
            </a:r>
            <a:r>
              <a:rPr lang="en-US" b="1" dirty="0"/>
              <a:t> </a:t>
            </a:r>
            <a:r>
              <a:rPr lang="en-US" dirty="0"/>
              <a:t>and</a:t>
            </a:r>
            <a:r>
              <a:rPr lang="en-US" b="1" dirty="0"/>
              <a:t> </a:t>
            </a:r>
            <a:r>
              <a:rPr lang="en-US" b="1" dirty="0">
                <a:solidFill>
                  <a:srgbClr val="00C0C4"/>
                </a:solidFill>
              </a:rPr>
              <a:t>Curtains &amp; Drapes</a:t>
            </a:r>
            <a:r>
              <a:rPr lang="en-US" b="1" dirty="0"/>
              <a:t> </a:t>
            </a:r>
            <a:r>
              <a:rPr lang="en-US" dirty="0"/>
              <a:t>have seen consistent growth in cart-to-purchase conversion rate.</a:t>
            </a:r>
          </a:p>
          <a:p>
            <a:pPr>
              <a:lnSpc>
                <a:spcPct val="90000"/>
              </a:lnSpc>
            </a:pPr>
            <a:endParaRPr lang="en-US" dirty="0"/>
          </a:p>
          <a:p>
            <a:pPr>
              <a:lnSpc>
                <a:spcPct val="90000"/>
              </a:lnSpc>
            </a:pPr>
            <a:r>
              <a:rPr lang="en-US" sz="1200" b="1" dirty="0"/>
              <a:t>Note</a:t>
            </a:r>
            <a:r>
              <a:rPr lang="en-US" sz="1200" dirty="0"/>
              <a:t>: This might not be the full picture for 2016 and 2018 as we only have data from September 2016 to August 2018.</a:t>
            </a:r>
          </a:p>
          <a:p>
            <a:pPr>
              <a:lnSpc>
                <a:spcPct val="90000"/>
              </a:lnSpc>
            </a:pPr>
            <a:endParaRPr lang="en-US" dirty="0"/>
          </a:p>
          <a:p>
            <a:pPr>
              <a:lnSpc>
                <a:spcPct val="90000"/>
              </a:lnSpc>
            </a:pPr>
            <a:endParaRPr lang="en-US" dirty="0"/>
          </a:p>
        </p:txBody>
      </p:sp>
      <p:pic>
        <p:nvPicPr>
          <p:cNvPr id="9" name="Content Placeholder 8" descr="Chart, bar chart&#10;&#10;Description automatically generated">
            <a:extLst>
              <a:ext uri="{FF2B5EF4-FFF2-40B4-BE49-F238E27FC236}">
                <a16:creationId xmlns:a16="http://schemas.microsoft.com/office/drawing/2014/main" id="{738E162D-A576-AD40-B9A0-B7F17B968541}"/>
              </a:ext>
            </a:extLst>
          </p:cNvPr>
          <p:cNvPicPr>
            <a:picLocks noGrp="1" noChangeAspect="1"/>
          </p:cNvPicPr>
          <p:nvPr>
            <p:ph idx="1"/>
          </p:nvPr>
        </p:nvPicPr>
        <p:blipFill>
          <a:blip r:embed="rId2"/>
          <a:stretch>
            <a:fillRect/>
          </a:stretch>
        </p:blipFill>
        <p:spPr>
          <a:xfrm>
            <a:off x="4642342" y="1952078"/>
            <a:ext cx="6909577" cy="2953844"/>
          </a:xfrm>
          <a:prstGeom prst="rect">
            <a:avLst/>
          </a:prstGeom>
        </p:spPr>
      </p:pic>
    </p:spTree>
    <p:extLst>
      <p:ext uri="{BB962C8B-B14F-4D97-AF65-F5344CB8AC3E}">
        <p14:creationId xmlns:p14="http://schemas.microsoft.com/office/powerpoint/2010/main" val="36335205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51F4A-1708-194E-A19F-6A6D83C6E7FB}"/>
              </a:ext>
            </a:extLst>
          </p:cNvPr>
          <p:cNvSpPr>
            <a:spLocks noGrp="1"/>
          </p:cNvSpPr>
          <p:nvPr>
            <p:ph type="title"/>
          </p:nvPr>
        </p:nvSpPr>
        <p:spPr/>
        <p:txBody>
          <a:bodyPr/>
          <a:lstStyle/>
          <a:p>
            <a:r>
              <a:rPr lang="en-US" sz="3000" dirty="0"/>
              <a:t>THERE IS NO CLEAR PATTERN FOR REVENUE PER PURCHASE over the years. Revenue per purchase ranges from $120 to $250.</a:t>
            </a:r>
          </a:p>
        </p:txBody>
      </p:sp>
      <p:pic>
        <p:nvPicPr>
          <p:cNvPr id="11" name="Content Placeholder 10" descr="Chart, line chart&#10;&#10;Description automatically generated">
            <a:extLst>
              <a:ext uri="{FF2B5EF4-FFF2-40B4-BE49-F238E27FC236}">
                <a16:creationId xmlns:a16="http://schemas.microsoft.com/office/drawing/2014/main" id="{E40DACDA-28D2-B747-8C28-B03197384C0E}"/>
              </a:ext>
            </a:extLst>
          </p:cNvPr>
          <p:cNvPicPr>
            <a:picLocks noGrp="1" noChangeAspect="1"/>
          </p:cNvPicPr>
          <p:nvPr>
            <p:ph idx="1"/>
          </p:nvPr>
        </p:nvPicPr>
        <p:blipFill>
          <a:blip r:embed="rId2"/>
          <a:stretch>
            <a:fillRect/>
          </a:stretch>
        </p:blipFill>
        <p:spPr>
          <a:xfrm>
            <a:off x="1861344" y="2286000"/>
            <a:ext cx="8045450" cy="4022725"/>
          </a:xfrm>
        </p:spPr>
      </p:pic>
    </p:spTree>
    <p:extLst>
      <p:ext uri="{BB962C8B-B14F-4D97-AF65-F5344CB8AC3E}">
        <p14:creationId xmlns:p14="http://schemas.microsoft.com/office/powerpoint/2010/main" val="37378728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5D2FF7C-B9FB-094E-833A-9A0FC414A682}"/>
              </a:ext>
            </a:extLst>
          </p:cNvPr>
          <p:cNvSpPr>
            <a:spLocks noGrp="1"/>
          </p:cNvSpPr>
          <p:nvPr>
            <p:ph type="title"/>
          </p:nvPr>
        </p:nvSpPr>
        <p:spPr>
          <a:xfrm>
            <a:off x="1024128" y="585216"/>
            <a:ext cx="3133581" cy="1499616"/>
          </a:xfrm>
        </p:spPr>
        <p:txBody>
          <a:bodyPr vert="horz" lIns="91440" tIns="45720" rIns="91440" bIns="45720" rtlCol="0" anchor="ctr">
            <a:normAutofit/>
          </a:bodyPr>
          <a:lstStyle/>
          <a:p>
            <a:r>
              <a:rPr lang="en-US" sz="2800"/>
              <a:t>Revenue per purchase trend vary for different sku classes</a:t>
            </a:r>
          </a:p>
        </p:txBody>
      </p:sp>
      <p:sp>
        <p:nvSpPr>
          <p:cNvPr id="4" name="Text Placeholder 3">
            <a:extLst>
              <a:ext uri="{FF2B5EF4-FFF2-40B4-BE49-F238E27FC236}">
                <a16:creationId xmlns:a16="http://schemas.microsoft.com/office/drawing/2014/main" id="{8ED9A525-D7FC-7B42-8AB9-82FC42E158BD}"/>
              </a:ext>
            </a:extLst>
          </p:cNvPr>
          <p:cNvSpPr>
            <a:spLocks noGrp="1"/>
          </p:cNvSpPr>
          <p:nvPr>
            <p:ph type="body" sz="half" idx="2"/>
          </p:nvPr>
        </p:nvSpPr>
        <p:spPr>
          <a:xfrm>
            <a:off x="1024128" y="2286000"/>
            <a:ext cx="3133580" cy="3931920"/>
          </a:xfrm>
        </p:spPr>
        <p:txBody>
          <a:bodyPr vert="horz" lIns="45720" tIns="45720" rIns="45720" bIns="45720" rtlCol="0">
            <a:normAutofit/>
          </a:bodyPr>
          <a:lstStyle/>
          <a:p>
            <a:pPr>
              <a:lnSpc>
                <a:spcPct val="90000"/>
              </a:lnSpc>
            </a:pPr>
            <a:r>
              <a:rPr lang="en-US" b="1" dirty="0">
                <a:solidFill>
                  <a:srgbClr val="F8766D"/>
                </a:solidFill>
              </a:rPr>
              <a:t>Accent Pillows</a:t>
            </a:r>
            <a:r>
              <a:rPr lang="en-US" dirty="0"/>
              <a:t>, despite having high and growing cart-to-purchase %, has stagnant revenue per purchase during the past 3 years. </a:t>
            </a:r>
          </a:p>
          <a:p>
            <a:pPr>
              <a:lnSpc>
                <a:spcPct val="90000"/>
              </a:lnSpc>
            </a:pPr>
            <a:r>
              <a:rPr lang="en-US" b="1" dirty="0">
                <a:solidFill>
                  <a:srgbClr val="02C07D"/>
                </a:solidFill>
              </a:rPr>
              <a:t>Beds</a:t>
            </a:r>
            <a:r>
              <a:rPr lang="en-US" dirty="0"/>
              <a:t> and </a:t>
            </a:r>
            <a:r>
              <a:rPr lang="en-US" b="1" dirty="0">
                <a:solidFill>
                  <a:srgbClr val="FF62BC"/>
                </a:solidFill>
              </a:rPr>
              <a:t>Wall Art </a:t>
            </a:r>
            <a:r>
              <a:rPr lang="en-US" dirty="0"/>
              <a:t>has increasing revenue per purchase over the years. </a:t>
            </a:r>
          </a:p>
          <a:p>
            <a:pPr>
              <a:lnSpc>
                <a:spcPct val="90000"/>
              </a:lnSpc>
            </a:pPr>
            <a:r>
              <a:rPr lang="en-US" b="1" dirty="0">
                <a:solidFill>
                  <a:srgbClr val="A3A500"/>
                </a:solidFill>
              </a:rPr>
              <a:t>Bar Stools</a:t>
            </a:r>
            <a:r>
              <a:rPr lang="en-US" b="1" dirty="0"/>
              <a:t>, </a:t>
            </a:r>
            <a:r>
              <a:rPr lang="en-US" b="1" dirty="0">
                <a:solidFill>
                  <a:srgbClr val="9590FF"/>
                </a:solidFill>
              </a:rPr>
              <a:t>Sheets and Sheet Sets </a:t>
            </a:r>
            <a:r>
              <a:rPr lang="en-US" dirty="0"/>
              <a:t>and </a:t>
            </a:r>
            <a:r>
              <a:rPr lang="en-US" b="1" dirty="0">
                <a:solidFill>
                  <a:srgbClr val="E76BF3"/>
                </a:solidFill>
              </a:rPr>
              <a:t>TV Stands </a:t>
            </a:r>
            <a:r>
              <a:rPr lang="en-US" dirty="0"/>
              <a:t>have decreasing revenue per purchase over the years. </a:t>
            </a:r>
          </a:p>
          <a:p>
            <a:pPr>
              <a:lnSpc>
                <a:spcPct val="90000"/>
              </a:lnSpc>
            </a:pPr>
            <a:endParaRPr lang="en-US" dirty="0"/>
          </a:p>
          <a:p>
            <a:pPr>
              <a:lnSpc>
                <a:spcPct val="90000"/>
              </a:lnSpc>
            </a:pPr>
            <a:r>
              <a:rPr lang="en-US" sz="1200" b="1" dirty="0"/>
              <a:t>Note</a:t>
            </a:r>
            <a:r>
              <a:rPr lang="en-US" sz="1200" dirty="0"/>
              <a:t>: This might not be the full picture for 2016 and 2018 as we only have data from September 2016 to August 2018.</a:t>
            </a:r>
          </a:p>
          <a:p>
            <a:pPr>
              <a:lnSpc>
                <a:spcPct val="90000"/>
              </a:lnSpc>
            </a:pPr>
            <a:r>
              <a:rPr lang="en-US" dirty="0"/>
              <a:t> </a:t>
            </a:r>
          </a:p>
          <a:p>
            <a:pPr>
              <a:lnSpc>
                <a:spcPct val="90000"/>
              </a:lnSpc>
            </a:pPr>
            <a:endParaRPr lang="en-US" dirty="0"/>
          </a:p>
        </p:txBody>
      </p:sp>
      <p:pic>
        <p:nvPicPr>
          <p:cNvPr id="9" name="Content Placeholder 8" descr="Chart&#10;&#10;Description automatically generated">
            <a:extLst>
              <a:ext uri="{FF2B5EF4-FFF2-40B4-BE49-F238E27FC236}">
                <a16:creationId xmlns:a16="http://schemas.microsoft.com/office/drawing/2014/main" id="{8D0DDBEA-7FE1-A445-9E57-451D425525C9}"/>
              </a:ext>
            </a:extLst>
          </p:cNvPr>
          <p:cNvPicPr>
            <a:picLocks noGrp="1" noChangeAspect="1"/>
          </p:cNvPicPr>
          <p:nvPr>
            <p:ph idx="1"/>
          </p:nvPr>
        </p:nvPicPr>
        <p:blipFill>
          <a:blip r:embed="rId2"/>
          <a:stretch>
            <a:fillRect/>
          </a:stretch>
        </p:blipFill>
        <p:spPr>
          <a:xfrm>
            <a:off x="4642342" y="1952078"/>
            <a:ext cx="6909577" cy="2953844"/>
          </a:xfrm>
          <a:prstGeom prst="rect">
            <a:avLst/>
          </a:prstGeom>
        </p:spPr>
      </p:pic>
    </p:spTree>
    <p:extLst>
      <p:ext uri="{BB962C8B-B14F-4D97-AF65-F5344CB8AC3E}">
        <p14:creationId xmlns:p14="http://schemas.microsoft.com/office/powerpoint/2010/main" val="57042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D009B-2644-2649-ADC1-5587F1A18843}"/>
              </a:ext>
            </a:extLst>
          </p:cNvPr>
          <p:cNvSpPr>
            <a:spLocks noGrp="1"/>
          </p:cNvSpPr>
          <p:nvPr>
            <p:ph type="title"/>
          </p:nvPr>
        </p:nvSpPr>
        <p:spPr/>
        <p:txBody>
          <a:bodyPr>
            <a:normAutofit/>
          </a:bodyPr>
          <a:lstStyle/>
          <a:p>
            <a:r>
              <a:rPr lang="en-US" sz="5400" dirty="0"/>
              <a:t>Data processing steps</a:t>
            </a:r>
            <a:endParaRPr lang="en-US" dirty="0"/>
          </a:p>
        </p:txBody>
      </p:sp>
      <p:sp>
        <p:nvSpPr>
          <p:cNvPr id="3" name="Content Placeholder 2">
            <a:extLst>
              <a:ext uri="{FF2B5EF4-FFF2-40B4-BE49-F238E27FC236}">
                <a16:creationId xmlns:a16="http://schemas.microsoft.com/office/drawing/2014/main" id="{DF260B39-307F-F940-95CC-8F6F0D84CB3C}"/>
              </a:ext>
            </a:extLst>
          </p:cNvPr>
          <p:cNvSpPr>
            <a:spLocks noGrp="1"/>
          </p:cNvSpPr>
          <p:nvPr>
            <p:ph idx="1"/>
          </p:nvPr>
        </p:nvSpPr>
        <p:spPr/>
        <p:txBody>
          <a:bodyPr/>
          <a:lstStyle/>
          <a:p>
            <a:pPr>
              <a:lnSpc>
                <a:spcPct val="114000"/>
              </a:lnSpc>
            </a:pPr>
            <a:r>
              <a:rPr lang="en-US" sz="1800" dirty="0"/>
              <a:t>For </a:t>
            </a:r>
            <a:r>
              <a:rPr lang="en-US" sz="1800" b="1" dirty="0"/>
              <a:t>customer acquisition data:</a:t>
            </a:r>
          </a:p>
          <a:p>
            <a:pPr lvl="1">
              <a:lnSpc>
                <a:spcPct val="114000"/>
              </a:lnSpc>
            </a:pPr>
            <a:r>
              <a:rPr lang="en-US" dirty="0"/>
              <a:t>There are 18 duplicate customer IDs. To resolve this, I only selected the earliest customer ID for each customer and removed all other duplicate entries.</a:t>
            </a:r>
          </a:p>
          <a:p>
            <a:pPr lvl="1">
              <a:lnSpc>
                <a:spcPct val="114000"/>
              </a:lnSpc>
            </a:pPr>
            <a:r>
              <a:rPr lang="en-US" dirty="0"/>
              <a:t>For customer ID without an acquisition channel or acquisition device, I replaced the NULL values with “Unknown” for data analysis and visualization.</a:t>
            </a:r>
          </a:p>
          <a:p>
            <a:endParaRPr lang="en-US" dirty="0"/>
          </a:p>
        </p:txBody>
      </p:sp>
    </p:spTree>
    <p:extLst>
      <p:ext uri="{BB962C8B-B14F-4D97-AF65-F5344CB8AC3E}">
        <p14:creationId xmlns:p14="http://schemas.microsoft.com/office/powerpoint/2010/main" val="543264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D009B-2644-2649-ADC1-5587F1A18843}"/>
              </a:ext>
            </a:extLst>
          </p:cNvPr>
          <p:cNvSpPr>
            <a:spLocks noGrp="1"/>
          </p:cNvSpPr>
          <p:nvPr>
            <p:ph type="title"/>
          </p:nvPr>
        </p:nvSpPr>
        <p:spPr/>
        <p:txBody>
          <a:bodyPr>
            <a:normAutofit/>
          </a:bodyPr>
          <a:lstStyle/>
          <a:p>
            <a:r>
              <a:rPr lang="en-US" sz="5400" dirty="0"/>
              <a:t>SUMMARY AND RECOMMENDATIONS</a:t>
            </a:r>
            <a:endParaRPr lang="en-US" dirty="0"/>
          </a:p>
        </p:txBody>
      </p:sp>
      <p:sp>
        <p:nvSpPr>
          <p:cNvPr id="3" name="Content Placeholder 2">
            <a:extLst>
              <a:ext uri="{FF2B5EF4-FFF2-40B4-BE49-F238E27FC236}">
                <a16:creationId xmlns:a16="http://schemas.microsoft.com/office/drawing/2014/main" id="{DF260B39-307F-F940-95CC-8F6F0D84CB3C}"/>
              </a:ext>
            </a:extLst>
          </p:cNvPr>
          <p:cNvSpPr>
            <a:spLocks noGrp="1"/>
          </p:cNvSpPr>
          <p:nvPr>
            <p:ph idx="1"/>
          </p:nvPr>
        </p:nvSpPr>
        <p:spPr>
          <a:xfrm>
            <a:off x="1024128" y="2084832"/>
            <a:ext cx="9720073" cy="4224528"/>
          </a:xfrm>
        </p:spPr>
        <p:txBody>
          <a:bodyPr>
            <a:normAutofit/>
          </a:bodyPr>
          <a:lstStyle/>
          <a:p>
            <a:r>
              <a:rPr lang="en-US" sz="1800" dirty="0"/>
              <a:t>On average, SKUs added to cart = 6.06% SKUs viewed. SKUs purchased = 6.85% SKUs added to cart. Both numbers are improving year over year.</a:t>
            </a:r>
          </a:p>
          <a:p>
            <a:r>
              <a:rPr lang="en-US" sz="1800" dirty="0"/>
              <a:t>Sheets and Sheet Sets and Accent Pillows have the highest view-to-cart and cart-to-purchase ratio. TV Stands, Beds and Area Rugs are highest priced items.</a:t>
            </a:r>
          </a:p>
          <a:p>
            <a:r>
              <a:rPr lang="en-US" sz="1800" b="1" dirty="0"/>
              <a:t>RECOMMENDATIONS:</a:t>
            </a:r>
            <a:endParaRPr lang="en-US" sz="1800" b="1" dirty="0">
              <a:solidFill>
                <a:schemeClr val="accent1"/>
              </a:solidFill>
            </a:endParaRPr>
          </a:p>
          <a:p>
            <a:r>
              <a:rPr lang="en-US" sz="1800" b="1" dirty="0">
                <a:solidFill>
                  <a:schemeClr val="accent1"/>
                </a:solidFill>
              </a:rPr>
              <a:t>Wall Art </a:t>
            </a:r>
            <a:r>
              <a:rPr lang="en-US" sz="1800" dirty="0"/>
              <a:t>and </a:t>
            </a:r>
            <a:r>
              <a:rPr lang="en-US" sz="1800" b="1" dirty="0">
                <a:solidFill>
                  <a:schemeClr val="accent1"/>
                </a:solidFill>
              </a:rPr>
              <a:t>Area Rugs</a:t>
            </a:r>
            <a:r>
              <a:rPr lang="en-US" sz="1800" dirty="0"/>
              <a:t> have high view-to-cart conversion, but low cart-to-purchase conversion. They have relatively high revenue per purchases. For the customers interested in these items, we can show discounts at checkout for these items to improve cart-to-purchase ratio.</a:t>
            </a:r>
          </a:p>
          <a:p>
            <a:r>
              <a:rPr lang="en-US" sz="1800" dirty="0"/>
              <a:t>Contrarily, </a:t>
            </a:r>
            <a:r>
              <a:rPr lang="en-US" sz="1800" b="1" dirty="0">
                <a:solidFill>
                  <a:schemeClr val="accent1"/>
                </a:solidFill>
              </a:rPr>
              <a:t>Curtains &amp; Drapes</a:t>
            </a:r>
            <a:r>
              <a:rPr lang="en-US" sz="1800" dirty="0"/>
              <a:t> is an SKU class with low view-to-cart ratio but high cart-to-purchase ratio. To incentivize the customers interested in this class, we can improve product offerings and quality. </a:t>
            </a:r>
          </a:p>
          <a:p>
            <a:r>
              <a:rPr lang="en-US" sz="1800" b="1" dirty="0">
                <a:solidFill>
                  <a:schemeClr val="accent1"/>
                </a:solidFill>
              </a:rPr>
              <a:t>TV Stands &amp; Entertainment Centers </a:t>
            </a:r>
            <a:r>
              <a:rPr lang="en-US" sz="1800" dirty="0"/>
              <a:t>and</a:t>
            </a:r>
            <a:r>
              <a:rPr lang="en-US" sz="1800" b="1" dirty="0"/>
              <a:t> </a:t>
            </a:r>
            <a:r>
              <a:rPr lang="en-US" sz="1800" b="1" dirty="0">
                <a:solidFill>
                  <a:schemeClr val="accent1"/>
                </a:solidFill>
              </a:rPr>
              <a:t>Beds</a:t>
            </a:r>
            <a:r>
              <a:rPr lang="en-US" sz="1800" b="1" dirty="0"/>
              <a:t> </a:t>
            </a:r>
            <a:r>
              <a:rPr lang="en-US" sz="1800" dirty="0"/>
              <a:t>has very low view-to-cart ratio, but very high revenue per purchase. This can be a problem in pricing strategies. We can offer discounts or payment schedule options to incentivize interested customers to purchase first and pay later.</a:t>
            </a:r>
          </a:p>
          <a:p>
            <a:endParaRPr lang="en-US" dirty="0"/>
          </a:p>
        </p:txBody>
      </p:sp>
    </p:spTree>
    <p:extLst>
      <p:ext uri="{BB962C8B-B14F-4D97-AF65-F5344CB8AC3E}">
        <p14:creationId xmlns:p14="http://schemas.microsoft.com/office/powerpoint/2010/main" val="24747309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4D2C1-41A4-304B-8844-8392A9C91BE0}"/>
              </a:ext>
            </a:extLst>
          </p:cNvPr>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42592928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5D35F-4873-6349-ACFD-8FF7606F5BE9}"/>
              </a:ext>
            </a:extLst>
          </p:cNvPr>
          <p:cNvSpPr>
            <a:spLocks noGrp="1"/>
          </p:cNvSpPr>
          <p:nvPr>
            <p:ph type="title"/>
          </p:nvPr>
        </p:nvSpPr>
        <p:spPr>
          <a:xfrm>
            <a:off x="891926" y="981404"/>
            <a:ext cx="2743640" cy="762309"/>
          </a:xfrm>
        </p:spPr>
        <p:txBody>
          <a:bodyPr vert="horz" lIns="91440" tIns="45720" rIns="91440" bIns="45720" rtlCol="0" anchor="t">
            <a:normAutofit/>
          </a:bodyPr>
          <a:lstStyle/>
          <a:p>
            <a:r>
              <a:rPr lang="en-US" sz="2200" b="1" dirty="0">
                <a:solidFill>
                  <a:schemeClr val="accent1"/>
                </a:solidFill>
              </a:rPr>
              <a:t>SKU View Per Customer by Class</a:t>
            </a:r>
            <a:endParaRPr lang="en-US" sz="1800" b="1" dirty="0"/>
          </a:p>
        </p:txBody>
      </p:sp>
      <p:sp>
        <p:nvSpPr>
          <p:cNvPr id="4" name="Text Placeholder 3">
            <a:extLst>
              <a:ext uri="{FF2B5EF4-FFF2-40B4-BE49-F238E27FC236}">
                <a16:creationId xmlns:a16="http://schemas.microsoft.com/office/drawing/2014/main" id="{62A7FBFE-B1D8-8F49-94FD-994C7A3C9C1F}"/>
              </a:ext>
            </a:extLst>
          </p:cNvPr>
          <p:cNvSpPr>
            <a:spLocks noGrp="1"/>
          </p:cNvSpPr>
          <p:nvPr>
            <p:ph type="body" sz="half" idx="2"/>
          </p:nvPr>
        </p:nvSpPr>
        <p:spPr>
          <a:xfrm>
            <a:off x="791417" y="2017292"/>
            <a:ext cx="2961259" cy="3762294"/>
          </a:xfrm>
        </p:spPr>
        <p:txBody>
          <a:bodyPr>
            <a:normAutofit lnSpcReduction="10000"/>
          </a:bodyPr>
          <a:lstStyle/>
          <a:p>
            <a:r>
              <a:rPr lang="en-US" b="1" dirty="0"/>
              <a:t>Area Rugs and Beds </a:t>
            </a:r>
            <a:r>
              <a:rPr lang="en-US" dirty="0"/>
              <a:t>have the highest average views per customer. </a:t>
            </a:r>
            <a:br>
              <a:rPr lang="en-US" dirty="0"/>
            </a:br>
            <a:br>
              <a:rPr lang="en-US" dirty="0"/>
            </a:br>
            <a:r>
              <a:rPr lang="en-US" b="1" dirty="0"/>
              <a:t>Bar Stools </a:t>
            </a:r>
            <a:r>
              <a:rPr lang="en-US" dirty="0"/>
              <a:t>and </a:t>
            </a:r>
            <a:r>
              <a:rPr lang="en-US" b="1" dirty="0"/>
              <a:t>Curtain &amp; Drapes </a:t>
            </a:r>
            <a:r>
              <a:rPr lang="en-US" dirty="0"/>
              <a:t>has very high average views among people who viewed these classes, but with low number of viewers. </a:t>
            </a:r>
            <a:br>
              <a:rPr lang="en-US" dirty="0"/>
            </a:br>
            <a:br>
              <a:rPr lang="en-US" dirty="0"/>
            </a:br>
            <a:r>
              <a:rPr lang="en-US" b="1" dirty="0"/>
              <a:t>Accent Pillows </a:t>
            </a:r>
            <a:r>
              <a:rPr lang="en-US" dirty="0"/>
              <a:t>and </a:t>
            </a:r>
            <a:r>
              <a:rPr lang="en-US" b="1" dirty="0"/>
              <a:t>Sheets And Sheet Sets  </a:t>
            </a:r>
            <a:r>
              <a:rPr lang="en-US" dirty="0"/>
              <a:t>have lowest number of average views, which suggests either low demand or a need for better marketing.</a:t>
            </a:r>
          </a:p>
        </p:txBody>
      </p:sp>
      <p:pic>
        <p:nvPicPr>
          <p:cNvPr id="47" name="Picture 46" descr="Chart, bar chart&#10;&#10;Description automatically generated">
            <a:extLst>
              <a:ext uri="{FF2B5EF4-FFF2-40B4-BE49-F238E27FC236}">
                <a16:creationId xmlns:a16="http://schemas.microsoft.com/office/drawing/2014/main" id="{2A990113-E90C-DD4D-A353-C55968FB6B57}"/>
              </a:ext>
            </a:extLst>
          </p:cNvPr>
          <p:cNvPicPr>
            <a:picLocks noChangeAspect="1"/>
          </p:cNvPicPr>
          <p:nvPr/>
        </p:nvPicPr>
        <p:blipFill>
          <a:blip r:embed="rId3"/>
          <a:stretch>
            <a:fillRect/>
          </a:stretch>
        </p:blipFill>
        <p:spPr>
          <a:xfrm>
            <a:off x="7662229" y="1379045"/>
            <a:ext cx="3840480" cy="3840480"/>
          </a:xfrm>
          <a:prstGeom prst="rect">
            <a:avLst/>
          </a:prstGeom>
        </p:spPr>
      </p:pic>
      <p:pic>
        <p:nvPicPr>
          <p:cNvPr id="11" name="Picture 10" descr="Chart, bar chart&#10;&#10;Description automatically generated">
            <a:extLst>
              <a:ext uri="{FF2B5EF4-FFF2-40B4-BE49-F238E27FC236}">
                <a16:creationId xmlns:a16="http://schemas.microsoft.com/office/drawing/2014/main" id="{A72C6696-900F-D14F-B9A3-B015D777D85D}"/>
              </a:ext>
            </a:extLst>
          </p:cNvPr>
          <p:cNvPicPr>
            <a:picLocks noChangeAspect="1"/>
          </p:cNvPicPr>
          <p:nvPr/>
        </p:nvPicPr>
        <p:blipFill>
          <a:blip r:embed="rId4"/>
          <a:stretch>
            <a:fillRect/>
          </a:stretch>
        </p:blipFill>
        <p:spPr>
          <a:xfrm>
            <a:off x="3869787" y="1371961"/>
            <a:ext cx="3838162" cy="3838162"/>
          </a:xfrm>
          <a:prstGeom prst="rect">
            <a:avLst/>
          </a:prstGeom>
        </p:spPr>
      </p:pic>
      <p:sp>
        <p:nvSpPr>
          <p:cNvPr id="12" name="Rectangle 11">
            <a:extLst>
              <a:ext uri="{FF2B5EF4-FFF2-40B4-BE49-F238E27FC236}">
                <a16:creationId xmlns:a16="http://schemas.microsoft.com/office/drawing/2014/main" id="{6A8C43AA-50C4-7B45-B204-A9A1648C2EE8}"/>
              </a:ext>
            </a:extLst>
          </p:cNvPr>
          <p:cNvSpPr/>
          <p:nvPr/>
        </p:nvSpPr>
        <p:spPr>
          <a:xfrm>
            <a:off x="3821083" y="5696278"/>
            <a:ext cx="7682293" cy="461665"/>
          </a:xfrm>
          <a:prstGeom prst="rect">
            <a:avLst/>
          </a:prstGeom>
        </p:spPr>
        <p:txBody>
          <a:bodyPr wrap="square">
            <a:spAutoFit/>
          </a:bodyPr>
          <a:lstStyle/>
          <a:p>
            <a:r>
              <a:rPr lang="en-US" sz="1200" dirty="0">
                <a:latin typeface="+mj-lt"/>
              </a:rPr>
              <a:t>Per Customer numbers are the total number of views for a class divided by all customers (1,383), Per Class Customer numbers are the total number of views for a class divided by the number of viewers for only that class.</a:t>
            </a:r>
          </a:p>
        </p:txBody>
      </p:sp>
    </p:spTree>
    <p:extLst>
      <p:ext uri="{BB962C8B-B14F-4D97-AF65-F5344CB8AC3E}">
        <p14:creationId xmlns:p14="http://schemas.microsoft.com/office/powerpoint/2010/main" val="33125218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5D35F-4873-6349-ACFD-8FF7606F5BE9}"/>
              </a:ext>
            </a:extLst>
          </p:cNvPr>
          <p:cNvSpPr>
            <a:spLocks noGrp="1"/>
          </p:cNvSpPr>
          <p:nvPr>
            <p:ph type="title"/>
          </p:nvPr>
        </p:nvSpPr>
        <p:spPr>
          <a:xfrm>
            <a:off x="891926" y="981404"/>
            <a:ext cx="2743640" cy="762309"/>
          </a:xfrm>
        </p:spPr>
        <p:txBody>
          <a:bodyPr vert="horz" lIns="91440" tIns="45720" rIns="91440" bIns="45720" rtlCol="0" anchor="t">
            <a:normAutofit fontScale="90000"/>
          </a:bodyPr>
          <a:lstStyle/>
          <a:p>
            <a:r>
              <a:rPr lang="en-US" sz="2200" b="1" dirty="0">
                <a:solidFill>
                  <a:schemeClr val="accent1"/>
                </a:solidFill>
              </a:rPr>
              <a:t>SKU Added to Cart Per Customer by Class</a:t>
            </a:r>
            <a:endParaRPr lang="en-US" sz="1800" b="1" dirty="0">
              <a:solidFill>
                <a:schemeClr val="accent1"/>
              </a:solidFill>
            </a:endParaRPr>
          </a:p>
        </p:txBody>
      </p:sp>
      <p:sp>
        <p:nvSpPr>
          <p:cNvPr id="4" name="Text Placeholder 3">
            <a:extLst>
              <a:ext uri="{FF2B5EF4-FFF2-40B4-BE49-F238E27FC236}">
                <a16:creationId xmlns:a16="http://schemas.microsoft.com/office/drawing/2014/main" id="{62A7FBFE-B1D8-8F49-94FD-994C7A3C9C1F}"/>
              </a:ext>
            </a:extLst>
          </p:cNvPr>
          <p:cNvSpPr>
            <a:spLocks noGrp="1"/>
          </p:cNvSpPr>
          <p:nvPr>
            <p:ph type="body" sz="half" idx="2"/>
          </p:nvPr>
        </p:nvSpPr>
        <p:spPr>
          <a:xfrm>
            <a:off x="791417" y="2017292"/>
            <a:ext cx="2961259" cy="3762294"/>
          </a:xfrm>
        </p:spPr>
        <p:txBody>
          <a:bodyPr>
            <a:normAutofit lnSpcReduction="10000"/>
          </a:bodyPr>
          <a:lstStyle/>
          <a:p>
            <a:r>
              <a:rPr lang="en-US" b="1" dirty="0"/>
              <a:t>Area Rugs and Beds </a:t>
            </a:r>
            <a:r>
              <a:rPr lang="en-US" dirty="0"/>
              <a:t>have the highest number of average items added to cart.</a:t>
            </a:r>
            <a:br>
              <a:rPr lang="en-US" dirty="0"/>
            </a:br>
            <a:br>
              <a:rPr lang="en-US" dirty="0"/>
            </a:br>
            <a:r>
              <a:rPr lang="en-US" b="1" dirty="0"/>
              <a:t>Wall Art, Accent Pillows </a:t>
            </a:r>
            <a:r>
              <a:rPr lang="en-US" dirty="0"/>
              <a:t>and </a:t>
            </a:r>
            <a:r>
              <a:rPr lang="en-US" b="1" dirty="0"/>
              <a:t>Bedding Sheets </a:t>
            </a:r>
            <a:r>
              <a:rPr lang="en-US" dirty="0"/>
              <a:t>have relatively high number of items added to cart per customer. It is noticeable that </a:t>
            </a:r>
            <a:r>
              <a:rPr lang="en-US" b="1" dirty="0"/>
              <a:t>Wall Art </a:t>
            </a:r>
            <a:r>
              <a:rPr lang="en-US" dirty="0"/>
              <a:t>has low number of average views, but high average number of items added to cart.</a:t>
            </a:r>
            <a:br>
              <a:rPr lang="en-US" dirty="0"/>
            </a:br>
            <a:br>
              <a:rPr lang="en-US" dirty="0"/>
            </a:br>
            <a:r>
              <a:rPr lang="en-US" b="1" dirty="0"/>
              <a:t>Sheets and Sheets Set </a:t>
            </a:r>
            <a:r>
              <a:rPr lang="en-US" dirty="0"/>
              <a:t>has the lowest number of average items added to cart per customer</a:t>
            </a:r>
          </a:p>
        </p:txBody>
      </p:sp>
      <p:sp>
        <p:nvSpPr>
          <p:cNvPr id="12" name="Rectangle 11">
            <a:extLst>
              <a:ext uri="{FF2B5EF4-FFF2-40B4-BE49-F238E27FC236}">
                <a16:creationId xmlns:a16="http://schemas.microsoft.com/office/drawing/2014/main" id="{6A8C43AA-50C4-7B45-B204-A9A1648C2EE8}"/>
              </a:ext>
            </a:extLst>
          </p:cNvPr>
          <p:cNvSpPr/>
          <p:nvPr/>
        </p:nvSpPr>
        <p:spPr>
          <a:xfrm>
            <a:off x="3821083" y="5696278"/>
            <a:ext cx="7682293" cy="461665"/>
          </a:xfrm>
          <a:prstGeom prst="rect">
            <a:avLst/>
          </a:prstGeom>
        </p:spPr>
        <p:txBody>
          <a:bodyPr wrap="square">
            <a:spAutoFit/>
          </a:bodyPr>
          <a:lstStyle/>
          <a:p>
            <a:r>
              <a:rPr lang="en-US" sz="1200" dirty="0">
                <a:latin typeface="+mj-lt"/>
              </a:rPr>
              <a:t>Per Customer numbers are the total number of views for a class divided by all customers (1,383), Per Class Customer numbers are the total number of views for a class divided by the number of viewers for only that class.</a:t>
            </a:r>
          </a:p>
        </p:txBody>
      </p:sp>
      <p:pic>
        <p:nvPicPr>
          <p:cNvPr id="7" name="Picture 6" descr="Chart, bar chart&#10;&#10;Description automatically generated">
            <a:extLst>
              <a:ext uri="{FF2B5EF4-FFF2-40B4-BE49-F238E27FC236}">
                <a16:creationId xmlns:a16="http://schemas.microsoft.com/office/drawing/2014/main" id="{B9F2A93E-2C02-A24E-8BCE-2FE7DB17A1E8}"/>
              </a:ext>
            </a:extLst>
          </p:cNvPr>
          <p:cNvPicPr>
            <a:picLocks noChangeAspect="1"/>
          </p:cNvPicPr>
          <p:nvPr/>
        </p:nvPicPr>
        <p:blipFill>
          <a:blip r:embed="rId3"/>
          <a:stretch>
            <a:fillRect/>
          </a:stretch>
        </p:blipFill>
        <p:spPr>
          <a:xfrm>
            <a:off x="3823407" y="1509269"/>
            <a:ext cx="3838823" cy="3838823"/>
          </a:xfrm>
          <a:prstGeom prst="rect">
            <a:avLst/>
          </a:prstGeom>
        </p:spPr>
      </p:pic>
      <p:pic>
        <p:nvPicPr>
          <p:cNvPr id="8" name="Picture 7" descr="Chart, bar chart&#10;&#10;Description automatically generated">
            <a:extLst>
              <a:ext uri="{FF2B5EF4-FFF2-40B4-BE49-F238E27FC236}">
                <a16:creationId xmlns:a16="http://schemas.microsoft.com/office/drawing/2014/main" id="{9FBA0D5E-87B9-7344-96EF-92E65ED1A453}"/>
              </a:ext>
            </a:extLst>
          </p:cNvPr>
          <p:cNvPicPr>
            <a:picLocks noChangeAspect="1"/>
          </p:cNvPicPr>
          <p:nvPr/>
        </p:nvPicPr>
        <p:blipFill>
          <a:blip r:embed="rId4"/>
          <a:stretch>
            <a:fillRect/>
          </a:stretch>
        </p:blipFill>
        <p:spPr>
          <a:xfrm>
            <a:off x="7662230" y="1527009"/>
            <a:ext cx="3821084" cy="3821084"/>
          </a:xfrm>
          <a:prstGeom prst="rect">
            <a:avLst/>
          </a:prstGeom>
        </p:spPr>
      </p:pic>
    </p:spTree>
    <p:extLst>
      <p:ext uri="{BB962C8B-B14F-4D97-AF65-F5344CB8AC3E}">
        <p14:creationId xmlns:p14="http://schemas.microsoft.com/office/powerpoint/2010/main" val="20199315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5D35F-4873-6349-ACFD-8FF7606F5BE9}"/>
              </a:ext>
            </a:extLst>
          </p:cNvPr>
          <p:cNvSpPr>
            <a:spLocks noGrp="1"/>
          </p:cNvSpPr>
          <p:nvPr>
            <p:ph type="title"/>
          </p:nvPr>
        </p:nvSpPr>
        <p:spPr>
          <a:xfrm>
            <a:off x="891926" y="981404"/>
            <a:ext cx="2743640" cy="762309"/>
          </a:xfrm>
        </p:spPr>
        <p:txBody>
          <a:bodyPr vert="horz" lIns="91440" tIns="45720" rIns="91440" bIns="45720" rtlCol="0" anchor="t">
            <a:normAutofit/>
          </a:bodyPr>
          <a:lstStyle/>
          <a:p>
            <a:r>
              <a:rPr lang="en-US" sz="2200" b="1" dirty="0">
                <a:solidFill>
                  <a:schemeClr val="accent1"/>
                </a:solidFill>
              </a:rPr>
              <a:t>SKU Purchased Per Customer by Class</a:t>
            </a:r>
            <a:endParaRPr lang="en-US" sz="1800" b="1" dirty="0">
              <a:solidFill>
                <a:schemeClr val="accent1"/>
              </a:solidFill>
            </a:endParaRPr>
          </a:p>
        </p:txBody>
      </p:sp>
      <p:sp>
        <p:nvSpPr>
          <p:cNvPr id="4" name="Text Placeholder 3">
            <a:extLst>
              <a:ext uri="{FF2B5EF4-FFF2-40B4-BE49-F238E27FC236}">
                <a16:creationId xmlns:a16="http://schemas.microsoft.com/office/drawing/2014/main" id="{62A7FBFE-B1D8-8F49-94FD-994C7A3C9C1F}"/>
              </a:ext>
            </a:extLst>
          </p:cNvPr>
          <p:cNvSpPr>
            <a:spLocks noGrp="1"/>
          </p:cNvSpPr>
          <p:nvPr>
            <p:ph type="body" sz="half" idx="2"/>
          </p:nvPr>
        </p:nvSpPr>
        <p:spPr>
          <a:xfrm>
            <a:off x="791417" y="2017292"/>
            <a:ext cx="2961259" cy="3762294"/>
          </a:xfrm>
        </p:spPr>
        <p:txBody>
          <a:bodyPr>
            <a:normAutofit fontScale="92500" lnSpcReduction="20000"/>
          </a:bodyPr>
          <a:lstStyle/>
          <a:p>
            <a:r>
              <a:rPr lang="en-US" b="1" dirty="0"/>
              <a:t>Area Rugs </a:t>
            </a:r>
            <a:r>
              <a:rPr lang="en-US" dirty="0"/>
              <a:t>again has the highest number of items purchased, followed by </a:t>
            </a:r>
            <a:r>
              <a:rPr lang="en-US" b="1" dirty="0"/>
              <a:t>Accent Pillows </a:t>
            </a:r>
            <a:r>
              <a:rPr lang="en-US" dirty="0"/>
              <a:t>and</a:t>
            </a:r>
            <a:r>
              <a:rPr lang="en-US" b="1" dirty="0"/>
              <a:t> Bedding Sheets.</a:t>
            </a:r>
            <a:r>
              <a:rPr lang="en-US" dirty="0"/>
              <a:t> </a:t>
            </a:r>
            <a:br>
              <a:rPr lang="en-US" dirty="0"/>
            </a:br>
            <a:br>
              <a:rPr lang="en-US" dirty="0"/>
            </a:br>
            <a:r>
              <a:rPr lang="en-US" b="1" dirty="0"/>
              <a:t>Sheets and Sheet Sets </a:t>
            </a:r>
            <a:r>
              <a:rPr lang="en-US" dirty="0"/>
              <a:t>is an interesting case: it has low average # of purchase per customer, but among those who bought this class, they tend to buy a higher number of items. </a:t>
            </a:r>
            <a:br>
              <a:rPr lang="en-US" dirty="0"/>
            </a:br>
            <a:br>
              <a:rPr lang="en-US" dirty="0"/>
            </a:br>
            <a:r>
              <a:rPr lang="en-US" b="1" dirty="0"/>
              <a:t>Beds </a:t>
            </a:r>
            <a:r>
              <a:rPr lang="en-US" dirty="0"/>
              <a:t>and</a:t>
            </a:r>
            <a:r>
              <a:rPr lang="en-US" b="1" dirty="0"/>
              <a:t> TV Stands &amp; Entertainment Centers</a:t>
            </a:r>
            <a:r>
              <a:rPr lang="en-US" dirty="0"/>
              <a:t> have low number of purchase per customer. This makes intuitive sense as each customer typically only need one item from these classes at a time.</a:t>
            </a:r>
          </a:p>
        </p:txBody>
      </p:sp>
      <p:sp>
        <p:nvSpPr>
          <p:cNvPr id="12" name="Rectangle 11">
            <a:extLst>
              <a:ext uri="{FF2B5EF4-FFF2-40B4-BE49-F238E27FC236}">
                <a16:creationId xmlns:a16="http://schemas.microsoft.com/office/drawing/2014/main" id="{6A8C43AA-50C4-7B45-B204-A9A1648C2EE8}"/>
              </a:ext>
            </a:extLst>
          </p:cNvPr>
          <p:cNvSpPr/>
          <p:nvPr/>
        </p:nvSpPr>
        <p:spPr>
          <a:xfrm>
            <a:off x="3821083" y="5696278"/>
            <a:ext cx="7682293" cy="461665"/>
          </a:xfrm>
          <a:prstGeom prst="rect">
            <a:avLst/>
          </a:prstGeom>
        </p:spPr>
        <p:txBody>
          <a:bodyPr wrap="square">
            <a:spAutoFit/>
          </a:bodyPr>
          <a:lstStyle/>
          <a:p>
            <a:r>
              <a:rPr lang="en-US" sz="1200" dirty="0">
                <a:latin typeface="+mj-lt"/>
              </a:rPr>
              <a:t>Per Customer numbers are the total number of views for a class divided by all customers (1,383), Per Class Customer numbers are the total number of views for a class divided by the number of viewers for only that class.</a:t>
            </a:r>
          </a:p>
        </p:txBody>
      </p:sp>
      <p:pic>
        <p:nvPicPr>
          <p:cNvPr id="10" name="Picture 9" descr="Chart, bar chart&#10;&#10;Description automatically generated">
            <a:extLst>
              <a:ext uri="{FF2B5EF4-FFF2-40B4-BE49-F238E27FC236}">
                <a16:creationId xmlns:a16="http://schemas.microsoft.com/office/drawing/2014/main" id="{2C7AF618-55BB-064A-9EB2-D0C8C988CB82}"/>
              </a:ext>
            </a:extLst>
          </p:cNvPr>
          <p:cNvPicPr>
            <a:picLocks noChangeAspect="1"/>
          </p:cNvPicPr>
          <p:nvPr/>
        </p:nvPicPr>
        <p:blipFill>
          <a:blip r:embed="rId3"/>
          <a:stretch>
            <a:fillRect/>
          </a:stretch>
        </p:blipFill>
        <p:spPr>
          <a:xfrm>
            <a:off x="3821083" y="1322015"/>
            <a:ext cx="3923374" cy="3923374"/>
          </a:xfrm>
          <a:prstGeom prst="rect">
            <a:avLst/>
          </a:prstGeom>
        </p:spPr>
      </p:pic>
      <p:pic>
        <p:nvPicPr>
          <p:cNvPr id="11" name="Picture 10" descr="Chart&#10;&#10;Description automatically generated">
            <a:extLst>
              <a:ext uri="{FF2B5EF4-FFF2-40B4-BE49-F238E27FC236}">
                <a16:creationId xmlns:a16="http://schemas.microsoft.com/office/drawing/2014/main" id="{5326CFC5-E97E-5440-8017-5B6D11E48782}"/>
              </a:ext>
            </a:extLst>
          </p:cNvPr>
          <p:cNvPicPr>
            <a:picLocks noChangeAspect="1"/>
          </p:cNvPicPr>
          <p:nvPr/>
        </p:nvPicPr>
        <p:blipFill>
          <a:blip r:embed="rId4"/>
          <a:stretch>
            <a:fillRect/>
          </a:stretch>
        </p:blipFill>
        <p:spPr>
          <a:xfrm>
            <a:off x="7662229" y="1400547"/>
            <a:ext cx="3809464" cy="3809464"/>
          </a:xfrm>
          <a:prstGeom prst="rect">
            <a:avLst/>
          </a:prstGeom>
        </p:spPr>
      </p:pic>
    </p:spTree>
    <p:extLst>
      <p:ext uri="{BB962C8B-B14F-4D97-AF65-F5344CB8AC3E}">
        <p14:creationId xmlns:p14="http://schemas.microsoft.com/office/powerpoint/2010/main" val="12635994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5D35F-4873-6349-ACFD-8FF7606F5BE9}"/>
              </a:ext>
            </a:extLst>
          </p:cNvPr>
          <p:cNvSpPr>
            <a:spLocks noGrp="1"/>
          </p:cNvSpPr>
          <p:nvPr>
            <p:ph type="title"/>
          </p:nvPr>
        </p:nvSpPr>
        <p:spPr>
          <a:xfrm>
            <a:off x="891926" y="981404"/>
            <a:ext cx="2743640" cy="762309"/>
          </a:xfrm>
        </p:spPr>
        <p:txBody>
          <a:bodyPr vert="horz" lIns="91440" tIns="45720" rIns="91440" bIns="45720" rtlCol="0" anchor="t">
            <a:normAutofit/>
          </a:bodyPr>
          <a:lstStyle/>
          <a:p>
            <a:r>
              <a:rPr lang="en-US" sz="2200" b="1" dirty="0">
                <a:solidFill>
                  <a:schemeClr val="accent1"/>
                </a:solidFill>
              </a:rPr>
              <a:t>Revenue Per Customer by Class</a:t>
            </a:r>
            <a:endParaRPr lang="en-US" sz="1800" b="1" dirty="0">
              <a:solidFill>
                <a:schemeClr val="accent1"/>
              </a:solidFill>
            </a:endParaRPr>
          </a:p>
        </p:txBody>
      </p:sp>
      <p:sp>
        <p:nvSpPr>
          <p:cNvPr id="4" name="Text Placeholder 3">
            <a:extLst>
              <a:ext uri="{FF2B5EF4-FFF2-40B4-BE49-F238E27FC236}">
                <a16:creationId xmlns:a16="http://schemas.microsoft.com/office/drawing/2014/main" id="{62A7FBFE-B1D8-8F49-94FD-994C7A3C9C1F}"/>
              </a:ext>
            </a:extLst>
          </p:cNvPr>
          <p:cNvSpPr>
            <a:spLocks noGrp="1"/>
          </p:cNvSpPr>
          <p:nvPr>
            <p:ph type="body" sz="half" idx="2"/>
          </p:nvPr>
        </p:nvSpPr>
        <p:spPr>
          <a:xfrm>
            <a:off x="791417" y="2017292"/>
            <a:ext cx="2961259" cy="3762294"/>
          </a:xfrm>
        </p:spPr>
        <p:txBody>
          <a:bodyPr>
            <a:normAutofit fontScale="92500" lnSpcReduction="10000"/>
          </a:bodyPr>
          <a:lstStyle/>
          <a:p>
            <a:r>
              <a:rPr lang="en-US" b="1" dirty="0"/>
              <a:t>Area Rugs </a:t>
            </a:r>
            <a:r>
              <a:rPr lang="en-US" dirty="0"/>
              <a:t>has the highest revenue per customer.</a:t>
            </a:r>
            <a:br>
              <a:rPr lang="en-US" dirty="0"/>
            </a:br>
            <a:br>
              <a:rPr lang="en-US" dirty="0"/>
            </a:br>
            <a:r>
              <a:rPr lang="en-US" b="1" dirty="0"/>
              <a:t>TV Stands &amp; Entertainment Centers </a:t>
            </a:r>
            <a:r>
              <a:rPr lang="en-US" dirty="0"/>
              <a:t>has high revenue per customer who purchased this class, but lower revenue per customer overall, suggesting a lower number of customers compared to other classes. </a:t>
            </a:r>
            <a:r>
              <a:rPr lang="en-US" b="1" dirty="0"/>
              <a:t>Sheets and Sheet Sets </a:t>
            </a:r>
            <a:r>
              <a:rPr lang="en-US" dirty="0"/>
              <a:t>has a similar problem.</a:t>
            </a:r>
            <a:br>
              <a:rPr lang="en-US" dirty="0"/>
            </a:br>
            <a:br>
              <a:rPr lang="en-US" dirty="0"/>
            </a:br>
            <a:r>
              <a:rPr lang="en-US" b="1" dirty="0"/>
              <a:t>Accent Pillows </a:t>
            </a:r>
            <a:r>
              <a:rPr lang="en-US" dirty="0"/>
              <a:t>has very low revenue per customer, suggesting cheap price per item.</a:t>
            </a:r>
          </a:p>
        </p:txBody>
      </p:sp>
      <p:sp>
        <p:nvSpPr>
          <p:cNvPr id="12" name="Rectangle 11">
            <a:extLst>
              <a:ext uri="{FF2B5EF4-FFF2-40B4-BE49-F238E27FC236}">
                <a16:creationId xmlns:a16="http://schemas.microsoft.com/office/drawing/2014/main" id="{6A8C43AA-50C4-7B45-B204-A9A1648C2EE8}"/>
              </a:ext>
            </a:extLst>
          </p:cNvPr>
          <p:cNvSpPr/>
          <p:nvPr/>
        </p:nvSpPr>
        <p:spPr>
          <a:xfrm>
            <a:off x="3821083" y="5696278"/>
            <a:ext cx="7682293" cy="461665"/>
          </a:xfrm>
          <a:prstGeom prst="rect">
            <a:avLst/>
          </a:prstGeom>
        </p:spPr>
        <p:txBody>
          <a:bodyPr wrap="square">
            <a:spAutoFit/>
          </a:bodyPr>
          <a:lstStyle/>
          <a:p>
            <a:r>
              <a:rPr lang="en-US" sz="1200" dirty="0">
                <a:latin typeface="+mj-lt"/>
              </a:rPr>
              <a:t>Per Customer numbers are the total number of views for a class divided by all customers (1,383), Per Class Customer numbers are the total number of views for a class divided by the number of viewers for only that class.</a:t>
            </a:r>
          </a:p>
        </p:txBody>
      </p:sp>
      <p:pic>
        <p:nvPicPr>
          <p:cNvPr id="7" name="Content Placeholder 4" descr="Chart, bar chart&#10;&#10;Description automatically generated">
            <a:extLst>
              <a:ext uri="{FF2B5EF4-FFF2-40B4-BE49-F238E27FC236}">
                <a16:creationId xmlns:a16="http://schemas.microsoft.com/office/drawing/2014/main" id="{5AF54E06-3C1E-004A-A86E-82ED0121E98F}"/>
              </a:ext>
            </a:extLst>
          </p:cNvPr>
          <p:cNvPicPr>
            <a:picLocks noChangeAspect="1"/>
          </p:cNvPicPr>
          <p:nvPr/>
        </p:nvPicPr>
        <p:blipFill>
          <a:blip r:embed="rId3"/>
          <a:stretch>
            <a:fillRect/>
          </a:stretch>
        </p:blipFill>
        <p:spPr>
          <a:xfrm>
            <a:off x="3694474" y="1256933"/>
            <a:ext cx="3943669" cy="3943669"/>
          </a:xfrm>
          <a:prstGeom prst="rect">
            <a:avLst/>
          </a:prstGeom>
        </p:spPr>
      </p:pic>
    </p:spTree>
    <p:extLst>
      <p:ext uri="{BB962C8B-B14F-4D97-AF65-F5344CB8AC3E}">
        <p14:creationId xmlns:p14="http://schemas.microsoft.com/office/powerpoint/2010/main" val="249060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16">
            <a:extLst>
              <a:ext uri="{FF2B5EF4-FFF2-40B4-BE49-F238E27FC236}">
                <a16:creationId xmlns:a16="http://schemas.microsoft.com/office/drawing/2014/main" id="{A10C41F2-1746-4431-9B52-B9F147A89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custGeom>
            <a:avLst/>
            <a:gdLst>
              <a:gd name="connsiteX0" fmla="*/ 0 w 3096136"/>
              <a:gd name="connsiteY0" fmla="*/ 0 h 5856137"/>
              <a:gd name="connsiteX1" fmla="*/ 3096136 w 3096136"/>
              <a:gd name="connsiteY1" fmla="*/ 0 h 5856137"/>
              <a:gd name="connsiteX2" fmla="*/ 3096136 w 3096136"/>
              <a:gd name="connsiteY2" fmla="*/ 5856137 h 5856137"/>
              <a:gd name="connsiteX3" fmla="*/ 0 w 3096136"/>
              <a:gd name="connsiteY3" fmla="*/ 5856137 h 5856137"/>
            </a:gdLst>
            <a:ahLst/>
            <a:cxnLst>
              <a:cxn ang="0">
                <a:pos x="connsiteX0" y="connsiteY0"/>
              </a:cxn>
              <a:cxn ang="0">
                <a:pos x="connsiteX1" y="connsiteY1"/>
              </a:cxn>
              <a:cxn ang="0">
                <a:pos x="connsiteX2" y="connsiteY2"/>
              </a:cxn>
              <a:cxn ang="0">
                <a:pos x="connsiteX3" y="connsiteY3"/>
              </a:cxn>
            </a:cxnLst>
            <a:rect l="l" t="t" r="r" b="b"/>
            <a:pathLst>
              <a:path w="3096136" h="5856137">
                <a:moveTo>
                  <a:pt x="0" y="0"/>
                </a:moveTo>
                <a:lnTo>
                  <a:pt x="3096136" y="0"/>
                </a:lnTo>
                <a:lnTo>
                  <a:pt x="3096136" y="5856137"/>
                </a:lnTo>
                <a:lnTo>
                  <a:pt x="0" y="585613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prstClr val="white"/>
              </a:solidFill>
            </a:endParaRPr>
          </a:p>
        </p:txBody>
      </p:sp>
      <p:sp>
        <p:nvSpPr>
          <p:cNvPr id="12" name="Rectangle 11">
            <a:extLst>
              <a:ext uri="{FF2B5EF4-FFF2-40B4-BE49-F238E27FC236}">
                <a16:creationId xmlns:a16="http://schemas.microsoft.com/office/drawing/2014/main" id="{7984928E-D694-4849-BBAD-D7C7DC405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4020" y="643461"/>
            <a:ext cx="7654513" cy="55710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1794C34-5555-3D4C-BC24-6458181C3FDE}"/>
              </a:ext>
            </a:extLst>
          </p:cNvPr>
          <p:cNvSpPr>
            <a:spLocks noGrp="1"/>
          </p:cNvSpPr>
          <p:nvPr>
            <p:ph type="title"/>
          </p:nvPr>
        </p:nvSpPr>
        <p:spPr>
          <a:xfrm>
            <a:off x="4219803" y="4735775"/>
            <a:ext cx="7006998" cy="1245732"/>
          </a:xfrm>
        </p:spPr>
        <p:txBody>
          <a:bodyPr anchor="t">
            <a:normAutofit/>
          </a:bodyPr>
          <a:lstStyle/>
          <a:p>
            <a:r>
              <a:rPr lang="en-US">
                <a:solidFill>
                  <a:srgbClr val="FFFFFF"/>
                </a:solidFill>
              </a:rPr>
              <a:t>OUTLINE</a:t>
            </a:r>
          </a:p>
        </p:txBody>
      </p:sp>
      <p:sp>
        <p:nvSpPr>
          <p:cNvPr id="18" name="Freeform 18">
            <a:extLst>
              <a:ext uri="{FF2B5EF4-FFF2-40B4-BE49-F238E27FC236}">
                <a16:creationId xmlns:a16="http://schemas.microsoft.com/office/drawing/2014/main" id="{A24A153C-9BEC-46E7-9AA4-DFC65A2B1A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400" y="1910808"/>
            <a:ext cx="5571069" cy="3036377"/>
          </a:xfrm>
          <a:custGeom>
            <a:avLst/>
            <a:gdLst>
              <a:gd name="connsiteX0" fmla="*/ 5215514 w 5851096"/>
              <a:gd name="connsiteY0" fmla="*/ 659222 h 3089525"/>
              <a:gd name="connsiteX1" fmla="*/ 5783878 w 5851096"/>
              <a:gd name="connsiteY1" fmla="*/ 1223782 h 3089525"/>
              <a:gd name="connsiteX2" fmla="*/ 5215514 w 5851096"/>
              <a:gd name="connsiteY2" fmla="*/ 659222 h 3089525"/>
              <a:gd name="connsiteX3" fmla="*/ 5215514 w 5851096"/>
              <a:gd name="connsiteY3" fmla="*/ 2417442 h 3089525"/>
              <a:gd name="connsiteX4" fmla="*/ 5783878 w 5851096"/>
              <a:gd name="connsiteY4" fmla="*/ 2982001 h 3089525"/>
              <a:gd name="connsiteX5" fmla="*/ 5215514 w 5851096"/>
              <a:gd name="connsiteY5" fmla="*/ 2417442 h 3089525"/>
              <a:gd name="connsiteX6" fmla="*/ 5215512 w 5851096"/>
              <a:gd name="connsiteY6" fmla="*/ 2107862 h 3089525"/>
              <a:gd name="connsiteX7" fmla="*/ 5783876 w 5851096"/>
              <a:gd name="connsiteY7" fmla="*/ 1547735 h 3089525"/>
              <a:gd name="connsiteX8" fmla="*/ 5215512 w 5851096"/>
              <a:gd name="connsiteY8" fmla="*/ 2107862 h 3089525"/>
              <a:gd name="connsiteX9" fmla="*/ 5065535 w 5851096"/>
              <a:gd name="connsiteY9" fmla="*/ 521483 h 3089525"/>
              <a:gd name="connsiteX10" fmla="*/ 5066157 w 5851096"/>
              <a:gd name="connsiteY10" fmla="*/ 509629 h 3089525"/>
              <a:gd name="connsiteX11" fmla="*/ 5066678 w 5851096"/>
              <a:gd name="connsiteY11" fmla="*/ 509663 h 3089525"/>
              <a:gd name="connsiteX12" fmla="*/ 5066705 w 5851096"/>
              <a:gd name="connsiteY12" fmla="*/ 509151 h 3089525"/>
              <a:gd name="connsiteX13" fmla="*/ 5084580 w 5851096"/>
              <a:gd name="connsiteY13" fmla="*/ 510833 h 3089525"/>
              <a:gd name="connsiteX14" fmla="*/ 5184444 w 5851096"/>
              <a:gd name="connsiteY14" fmla="*/ 520226 h 3089525"/>
              <a:gd name="connsiteX15" fmla="*/ 5201405 w 5851096"/>
              <a:gd name="connsiteY15" fmla="*/ 521820 h 3089525"/>
              <a:gd name="connsiteX16" fmla="*/ 5201527 w 5851096"/>
              <a:gd name="connsiteY16" fmla="*/ 523010 h 3089525"/>
              <a:gd name="connsiteX17" fmla="*/ 5841311 w 5851096"/>
              <a:gd name="connsiteY17" fmla="*/ 983324 h 3089525"/>
              <a:gd name="connsiteX18" fmla="*/ 5851096 w 5851096"/>
              <a:gd name="connsiteY18" fmla="*/ 1006985 h 3089525"/>
              <a:gd name="connsiteX19" fmla="*/ 5851096 w 5851096"/>
              <a:gd name="connsiteY19" fmla="*/ 1366179 h 3089525"/>
              <a:gd name="connsiteX20" fmla="*/ 5814952 w 5851096"/>
              <a:gd name="connsiteY20" fmla="*/ 1362779 h 3089525"/>
              <a:gd name="connsiteX21" fmla="*/ 5797987 w 5851096"/>
              <a:gd name="connsiteY21" fmla="*/ 1361184 h 3089525"/>
              <a:gd name="connsiteX22" fmla="*/ 5797866 w 5851096"/>
              <a:gd name="connsiteY22" fmla="*/ 1359994 h 3089525"/>
              <a:gd name="connsiteX23" fmla="*/ 5075873 w 5851096"/>
              <a:gd name="connsiteY23" fmla="*/ 641878 h 3089525"/>
              <a:gd name="connsiteX24" fmla="*/ 5075344 w 5851096"/>
              <a:gd name="connsiteY24" fmla="*/ 641812 h 3089525"/>
              <a:gd name="connsiteX25" fmla="*/ 5074781 w 5851096"/>
              <a:gd name="connsiteY25" fmla="*/ 634895 h 3089525"/>
              <a:gd name="connsiteX26" fmla="*/ 5066970 w 5851096"/>
              <a:gd name="connsiteY26" fmla="*/ 539073 h 3089525"/>
              <a:gd name="connsiteX27" fmla="*/ 5065535 w 5851096"/>
              <a:gd name="connsiteY27" fmla="*/ 521483 h 3089525"/>
              <a:gd name="connsiteX28" fmla="*/ 5065535 w 5851096"/>
              <a:gd name="connsiteY28" fmla="*/ 2279702 h 3089525"/>
              <a:gd name="connsiteX29" fmla="*/ 5066157 w 5851096"/>
              <a:gd name="connsiteY29" fmla="*/ 2267848 h 3089525"/>
              <a:gd name="connsiteX30" fmla="*/ 5066678 w 5851096"/>
              <a:gd name="connsiteY30" fmla="*/ 2267882 h 3089525"/>
              <a:gd name="connsiteX31" fmla="*/ 5066705 w 5851096"/>
              <a:gd name="connsiteY31" fmla="*/ 2267371 h 3089525"/>
              <a:gd name="connsiteX32" fmla="*/ 5084580 w 5851096"/>
              <a:gd name="connsiteY32" fmla="*/ 2269052 h 3089525"/>
              <a:gd name="connsiteX33" fmla="*/ 5184444 w 5851096"/>
              <a:gd name="connsiteY33" fmla="*/ 2278445 h 3089525"/>
              <a:gd name="connsiteX34" fmla="*/ 5201405 w 5851096"/>
              <a:gd name="connsiteY34" fmla="*/ 2280040 h 3089525"/>
              <a:gd name="connsiteX35" fmla="*/ 5201527 w 5851096"/>
              <a:gd name="connsiteY35" fmla="*/ 2281230 h 3089525"/>
              <a:gd name="connsiteX36" fmla="*/ 5841311 w 5851096"/>
              <a:gd name="connsiteY36" fmla="*/ 2741544 h 3089525"/>
              <a:gd name="connsiteX37" fmla="*/ 5851096 w 5851096"/>
              <a:gd name="connsiteY37" fmla="*/ 2765204 h 3089525"/>
              <a:gd name="connsiteX38" fmla="*/ 5851096 w 5851096"/>
              <a:gd name="connsiteY38" fmla="*/ 3089525 h 3089525"/>
              <a:gd name="connsiteX39" fmla="*/ 5680952 w 5851096"/>
              <a:gd name="connsiteY39" fmla="*/ 3089525 h 3089525"/>
              <a:gd name="connsiteX40" fmla="*/ 5661219 w 5851096"/>
              <a:gd name="connsiteY40" fmla="*/ 3084683 h 3089525"/>
              <a:gd name="connsiteX41" fmla="*/ 5075873 w 5851096"/>
              <a:gd name="connsiteY41" fmla="*/ 2400097 h 3089525"/>
              <a:gd name="connsiteX42" fmla="*/ 5075344 w 5851096"/>
              <a:gd name="connsiteY42" fmla="*/ 2400032 h 3089525"/>
              <a:gd name="connsiteX43" fmla="*/ 5074781 w 5851096"/>
              <a:gd name="connsiteY43" fmla="*/ 2393114 h 3089525"/>
              <a:gd name="connsiteX44" fmla="*/ 5066970 w 5851096"/>
              <a:gd name="connsiteY44" fmla="*/ 2297292 h 3089525"/>
              <a:gd name="connsiteX45" fmla="*/ 5065535 w 5851096"/>
              <a:gd name="connsiteY45" fmla="*/ 2279702 h 3089525"/>
              <a:gd name="connsiteX46" fmla="*/ 5065533 w 5851096"/>
              <a:gd name="connsiteY46" fmla="*/ 486299 h 3089525"/>
              <a:gd name="connsiteX47" fmla="*/ 5066968 w 5851096"/>
              <a:gd name="connsiteY47" fmla="*/ 468842 h 3089525"/>
              <a:gd name="connsiteX48" fmla="*/ 5074776 w 5851096"/>
              <a:gd name="connsiteY48" fmla="*/ 373792 h 3089525"/>
              <a:gd name="connsiteX49" fmla="*/ 5075341 w 5851096"/>
              <a:gd name="connsiteY49" fmla="*/ 366915 h 3089525"/>
              <a:gd name="connsiteX50" fmla="*/ 5075869 w 5851096"/>
              <a:gd name="connsiteY50" fmla="*/ 366850 h 3089525"/>
              <a:gd name="connsiteX51" fmla="*/ 5163966 w 5851096"/>
              <a:gd name="connsiteY51" fmla="*/ 100280 h 3089525"/>
              <a:gd name="connsiteX52" fmla="*/ 5229488 w 5851096"/>
              <a:gd name="connsiteY52" fmla="*/ 0 h 3089525"/>
              <a:gd name="connsiteX53" fmla="*/ 5405629 w 5851096"/>
              <a:gd name="connsiteY53" fmla="*/ 0 h 3089525"/>
              <a:gd name="connsiteX54" fmla="*/ 5334254 w 5851096"/>
              <a:gd name="connsiteY54" fmla="*/ 79433 h 3089525"/>
              <a:gd name="connsiteX55" fmla="*/ 5215512 w 5851096"/>
              <a:gd name="connsiteY55" fmla="*/ 349642 h 3089525"/>
              <a:gd name="connsiteX56" fmla="*/ 5674730 w 5851096"/>
              <a:gd name="connsiteY56" fmla="*/ 45955 h 3089525"/>
              <a:gd name="connsiteX57" fmla="*/ 5697983 w 5851096"/>
              <a:gd name="connsiteY57" fmla="*/ 0 h 3089525"/>
              <a:gd name="connsiteX58" fmla="*/ 5851096 w 5851096"/>
              <a:gd name="connsiteY58" fmla="*/ 0 h 3089525"/>
              <a:gd name="connsiteX59" fmla="*/ 5851096 w 5851096"/>
              <a:gd name="connsiteY59" fmla="*/ 4349 h 3089525"/>
              <a:gd name="connsiteX60" fmla="*/ 5799246 w 5851096"/>
              <a:gd name="connsiteY60" fmla="*/ 99096 h 3089525"/>
              <a:gd name="connsiteX61" fmla="*/ 5201524 w 5851096"/>
              <a:gd name="connsiteY61" fmla="*/ 484784 h 3089525"/>
              <a:gd name="connsiteX62" fmla="*/ 5201403 w 5851096"/>
              <a:gd name="connsiteY62" fmla="*/ 485964 h 3089525"/>
              <a:gd name="connsiteX63" fmla="*/ 5184438 w 5851096"/>
              <a:gd name="connsiteY63" fmla="*/ 487548 h 3089525"/>
              <a:gd name="connsiteX64" fmla="*/ 5084610 w 5851096"/>
              <a:gd name="connsiteY64" fmla="*/ 496864 h 3089525"/>
              <a:gd name="connsiteX65" fmla="*/ 5066703 w 5851096"/>
              <a:gd name="connsiteY65" fmla="*/ 498535 h 3089525"/>
              <a:gd name="connsiteX66" fmla="*/ 5066676 w 5851096"/>
              <a:gd name="connsiteY66" fmla="*/ 498027 h 3089525"/>
              <a:gd name="connsiteX67" fmla="*/ 5066154 w 5851096"/>
              <a:gd name="connsiteY67" fmla="*/ 498061 h 3089525"/>
              <a:gd name="connsiteX68" fmla="*/ 5065533 w 5851096"/>
              <a:gd name="connsiteY68" fmla="*/ 486299 h 3089525"/>
              <a:gd name="connsiteX69" fmla="*/ 5065533 w 5851096"/>
              <a:gd name="connsiteY69" fmla="*/ 2244520 h 3089525"/>
              <a:gd name="connsiteX70" fmla="*/ 5066968 w 5851096"/>
              <a:gd name="connsiteY70" fmla="*/ 2227062 h 3089525"/>
              <a:gd name="connsiteX71" fmla="*/ 5074776 w 5851096"/>
              <a:gd name="connsiteY71" fmla="*/ 2132012 h 3089525"/>
              <a:gd name="connsiteX72" fmla="*/ 5075341 w 5851096"/>
              <a:gd name="connsiteY72" fmla="*/ 2125135 h 3089525"/>
              <a:gd name="connsiteX73" fmla="*/ 5075869 w 5851096"/>
              <a:gd name="connsiteY73" fmla="*/ 2125070 h 3089525"/>
              <a:gd name="connsiteX74" fmla="*/ 5797863 w 5851096"/>
              <a:gd name="connsiteY74" fmla="*/ 1412593 h 3089525"/>
              <a:gd name="connsiteX75" fmla="*/ 5797985 w 5851096"/>
              <a:gd name="connsiteY75" fmla="*/ 1411413 h 3089525"/>
              <a:gd name="connsiteX76" fmla="*/ 5814946 w 5851096"/>
              <a:gd name="connsiteY76" fmla="*/ 1409830 h 3089525"/>
              <a:gd name="connsiteX77" fmla="*/ 5851096 w 5851096"/>
              <a:gd name="connsiteY77" fmla="*/ 1406457 h 3089525"/>
              <a:gd name="connsiteX78" fmla="*/ 5851096 w 5851096"/>
              <a:gd name="connsiteY78" fmla="*/ 1762823 h 3089525"/>
              <a:gd name="connsiteX79" fmla="*/ 5841309 w 5851096"/>
              <a:gd name="connsiteY79" fmla="*/ 1786304 h 3089525"/>
              <a:gd name="connsiteX80" fmla="*/ 5201524 w 5851096"/>
              <a:gd name="connsiteY80" fmla="*/ 2243004 h 3089525"/>
              <a:gd name="connsiteX81" fmla="*/ 5201403 w 5851096"/>
              <a:gd name="connsiteY81" fmla="*/ 2244184 h 3089525"/>
              <a:gd name="connsiteX82" fmla="*/ 5184438 w 5851096"/>
              <a:gd name="connsiteY82" fmla="*/ 2245767 h 3089525"/>
              <a:gd name="connsiteX83" fmla="*/ 5084610 w 5851096"/>
              <a:gd name="connsiteY83" fmla="*/ 2255084 h 3089525"/>
              <a:gd name="connsiteX84" fmla="*/ 5066703 w 5851096"/>
              <a:gd name="connsiteY84" fmla="*/ 2256755 h 3089525"/>
              <a:gd name="connsiteX85" fmla="*/ 5066676 w 5851096"/>
              <a:gd name="connsiteY85" fmla="*/ 2256246 h 3089525"/>
              <a:gd name="connsiteX86" fmla="*/ 5066154 w 5851096"/>
              <a:gd name="connsiteY86" fmla="*/ 2256280 h 3089525"/>
              <a:gd name="connsiteX87" fmla="*/ 5065533 w 5851096"/>
              <a:gd name="connsiteY87" fmla="*/ 2244520 h 3089525"/>
              <a:gd name="connsiteX88" fmla="*/ 4325732 w 5851096"/>
              <a:gd name="connsiteY88" fmla="*/ 1223782 h 3089525"/>
              <a:gd name="connsiteX89" fmla="*/ 4894096 w 5851096"/>
              <a:gd name="connsiteY89" fmla="*/ 659222 h 3089525"/>
              <a:gd name="connsiteX90" fmla="*/ 4325732 w 5851096"/>
              <a:gd name="connsiteY90" fmla="*/ 1223782 h 3089525"/>
              <a:gd name="connsiteX91" fmla="*/ 4325732 w 5851096"/>
              <a:gd name="connsiteY91" fmla="*/ 1547735 h 3089525"/>
              <a:gd name="connsiteX92" fmla="*/ 4894096 w 5851096"/>
              <a:gd name="connsiteY92" fmla="*/ 2107862 h 3089525"/>
              <a:gd name="connsiteX93" fmla="*/ 4325732 w 5851096"/>
              <a:gd name="connsiteY93" fmla="*/ 1547735 h 3089525"/>
              <a:gd name="connsiteX94" fmla="*/ 4325732 w 5851096"/>
              <a:gd name="connsiteY94" fmla="*/ 2982001 h 3089525"/>
              <a:gd name="connsiteX95" fmla="*/ 4894096 w 5851096"/>
              <a:gd name="connsiteY95" fmla="*/ 2417442 h 3089525"/>
              <a:gd name="connsiteX96" fmla="*/ 4325732 w 5851096"/>
              <a:gd name="connsiteY96" fmla="*/ 2982001 h 3089525"/>
              <a:gd name="connsiteX97" fmla="*/ 4256134 w 5851096"/>
              <a:gd name="connsiteY97" fmla="*/ 0 h 3089525"/>
              <a:gd name="connsiteX98" fmla="*/ 4411625 w 5851096"/>
              <a:gd name="connsiteY98" fmla="*/ 0 h 3089525"/>
              <a:gd name="connsiteX99" fmla="*/ 4434878 w 5851096"/>
              <a:gd name="connsiteY99" fmla="*/ 45955 h 3089525"/>
              <a:gd name="connsiteX100" fmla="*/ 4894096 w 5851096"/>
              <a:gd name="connsiteY100" fmla="*/ 349642 h 3089525"/>
              <a:gd name="connsiteX101" fmla="*/ 4775353 w 5851096"/>
              <a:gd name="connsiteY101" fmla="*/ 79433 h 3089525"/>
              <a:gd name="connsiteX102" fmla="*/ 4703980 w 5851096"/>
              <a:gd name="connsiteY102" fmla="*/ 0 h 3089525"/>
              <a:gd name="connsiteX103" fmla="*/ 4880119 w 5851096"/>
              <a:gd name="connsiteY103" fmla="*/ 0 h 3089525"/>
              <a:gd name="connsiteX104" fmla="*/ 4945641 w 5851096"/>
              <a:gd name="connsiteY104" fmla="*/ 100280 h 3089525"/>
              <a:gd name="connsiteX105" fmla="*/ 5033738 w 5851096"/>
              <a:gd name="connsiteY105" fmla="*/ 366850 h 3089525"/>
              <a:gd name="connsiteX106" fmla="*/ 5034267 w 5851096"/>
              <a:gd name="connsiteY106" fmla="*/ 366915 h 3089525"/>
              <a:gd name="connsiteX107" fmla="*/ 5034832 w 5851096"/>
              <a:gd name="connsiteY107" fmla="*/ 373792 h 3089525"/>
              <a:gd name="connsiteX108" fmla="*/ 5042640 w 5851096"/>
              <a:gd name="connsiteY108" fmla="*/ 468842 h 3089525"/>
              <a:gd name="connsiteX109" fmla="*/ 5044074 w 5851096"/>
              <a:gd name="connsiteY109" fmla="*/ 486299 h 3089525"/>
              <a:gd name="connsiteX110" fmla="*/ 5043454 w 5851096"/>
              <a:gd name="connsiteY110" fmla="*/ 498061 h 3089525"/>
              <a:gd name="connsiteX111" fmla="*/ 5042932 w 5851096"/>
              <a:gd name="connsiteY111" fmla="*/ 498027 h 3089525"/>
              <a:gd name="connsiteX112" fmla="*/ 5042905 w 5851096"/>
              <a:gd name="connsiteY112" fmla="*/ 498535 h 3089525"/>
              <a:gd name="connsiteX113" fmla="*/ 5024997 w 5851096"/>
              <a:gd name="connsiteY113" fmla="*/ 496864 h 3089525"/>
              <a:gd name="connsiteX114" fmla="*/ 4925170 w 5851096"/>
              <a:gd name="connsiteY114" fmla="*/ 487548 h 3089525"/>
              <a:gd name="connsiteX115" fmla="*/ 4908205 w 5851096"/>
              <a:gd name="connsiteY115" fmla="*/ 485964 h 3089525"/>
              <a:gd name="connsiteX116" fmla="*/ 4908084 w 5851096"/>
              <a:gd name="connsiteY116" fmla="*/ 484784 h 3089525"/>
              <a:gd name="connsiteX117" fmla="*/ 4310363 w 5851096"/>
              <a:gd name="connsiteY117" fmla="*/ 99096 h 3089525"/>
              <a:gd name="connsiteX118" fmla="*/ 4178216 w 5851096"/>
              <a:gd name="connsiteY118" fmla="*/ 3089525 h 3089525"/>
              <a:gd name="connsiteX119" fmla="*/ 4184996 w 5851096"/>
              <a:gd name="connsiteY119" fmla="*/ 3006343 h 3089525"/>
              <a:gd name="connsiteX120" fmla="*/ 4185561 w 5851096"/>
              <a:gd name="connsiteY120" fmla="*/ 2999411 h 3089525"/>
              <a:gd name="connsiteX121" fmla="*/ 4186090 w 5851096"/>
              <a:gd name="connsiteY121" fmla="*/ 2999346 h 3089525"/>
              <a:gd name="connsiteX122" fmla="*/ 4908083 w 5851096"/>
              <a:gd name="connsiteY122" fmla="*/ 2281230 h 3089525"/>
              <a:gd name="connsiteX123" fmla="*/ 4908205 w 5851096"/>
              <a:gd name="connsiteY123" fmla="*/ 2280040 h 3089525"/>
              <a:gd name="connsiteX124" fmla="*/ 4925166 w 5851096"/>
              <a:gd name="connsiteY124" fmla="*/ 2278445 h 3089525"/>
              <a:gd name="connsiteX125" fmla="*/ 5025030 w 5851096"/>
              <a:gd name="connsiteY125" fmla="*/ 2269052 h 3089525"/>
              <a:gd name="connsiteX126" fmla="*/ 5042905 w 5851096"/>
              <a:gd name="connsiteY126" fmla="*/ 2267371 h 3089525"/>
              <a:gd name="connsiteX127" fmla="*/ 5042932 w 5851096"/>
              <a:gd name="connsiteY127" fmla="*/ 2267882 h 3089525"/>
              <a:gd name="connsiteX128" fmla="*/ 5043453 w 5851096"/>
              <a:gd name="connsiteY128" fmla="*/ 2267848 h 3089525"/>
              <a:gd name="connsiteX129" fmla="*/ 5044074 w 5851096"/>
              <a:gd name="connsiteY129" fmla="*/ 2279702 h 3089525"/>
              <a:gd name="connsiteX130" fmla="*/ 5042640 w 5851096"/>
              <a:gd name="connsiteY130" fmla="*/ 2297292 h 3089525"/>
              <a:gd name="connsiteX131" fmla="*/ 5034829 w 5851096"/>
              <a:gd name="connsiteY131" fmla="*/ 2393114 h 3089525"/>
              <a:gd name="connsiteX132" fmla="*/ 5034266 w 5851096"/>
              <a:gd name="connsiteY132" fmla="*/ 2400032 h 3089525"/>
              <a:gd name="connsiteX133" fmla="*/ 5033737 w 5851096"/>
              <a:gd name="connsiteY133" fmla="*/ 2400097 h 3089525"/>
              <a:gd name="connsiteX134" fmla="*/ 4448391 w 5851096"/>
              <a:gd name="connsiteY134" fmla="*/ 3084683 h 3089525"/>
              <a:gd name="connsiteX135" fmla="*/ 4428658 w 5851096"/>
              <a:gd name="connsiteY135" fmla="*/ 3089525 h 3089525"/>
              <a:gd name="connsiteX136" fmla="*/ 4175753 w 5851096"/>
              <a:gd name="connsiteY136" fmla="*/ 1361522 h 3089525"/>
              <a:gd name="connsiteX137" fmla="*/ 4177187 w 5851096"/>
              <a:gd name="connsiteY137" fmla="*/ 1343926 h 3089525"/>
              <a:gd name="connsiteX138" fmla="*/ 4184996 w 5851096"/>
              <a:gd name="connsiteY138" fmla="*/ 1248124 h 3089525"/>
              <a:gd name="connsiteX139" fmla="*/ 4185561 w 5851096"/>
              <a:gd name="connsiteY139" fmla="*/ 1241192 h 3089525"/>
              <a:gd name="connsiteX140" fmla="*/ 4186090 w 5851096"/>
              <a:gd name="connsiteY140" fmla="*/ 1241127 h 3089525"/>
              <a:gd name="connsiteX141" fmla="*/ 4908083 w 5851096"/>
              <a:gd name="connsiteY141" fmla="*/ 523010 h 3089525"/>
              <a:gd name="connsiteX142" fmla="*/ 4908205 w 5851096"/>
              <a:gd name="connsiteY142" fmla="*/ 521820 h 3089525"/>
              <a:gd name="connsiteX143" fmla="*/ 4925166 w 5851096"/>
              <a:gd name="connsiteY143" fmla="*/ 520226 h 3089525"/>
              <a:gd name="connsiteX144" fmla="*/ 5025030 w 5851096"/>
              <a:gd name="connsiteY144" fmla="*/ 510833 h 3089525"/>
              <a:gd name="connsiteX145" fmla="*/ 5042905 w 5851096"/>
              <a:gd name="connsiteY145" fmla="*/ 509151 h 3089525"/>
              <a:gd name="connsiteX146" fmla="*/ 5042932 w 5851096"/>
              <a:gd name="connsiteY146" fmla="*/ 509663 h 3089525"/>
              <a:gd name="connsiteX147" fmla="*/ 5043453 w 5851096"/>
              <a:gd name="connsiteY147" fmla="*/ 509629 h 3089525"/>
              <a:gd name="connsiteX148" fmla="*/ 5044074 w 5851096"/>
              <a:gd name="connsiteY148" fmla="*/ 521483 h 3089525"/>
              <a:gd name="connsiteX149" fmla="*/ 5042640 w 5851096"/>
              <a:gd name="connsiteY149" fmla="*/ 539073 h 3089525"/>
              <a:gd name="connsiteX150" fmla="*/ 5034829 w 5851096"/>
              <a:gd name="connsiteY150" fmla="*/ 634895 h 3089525"/>
              <a:gd name="connsiteX151" fmla="*/ 5034266 w 5851096"/>
              <a:gd name="connsiteY151" fmla="*/ 641812 h 3089525"/>
              <a:gd name="connsiteX152" fmla="*/ 5033737 w 5851096"/>
              <a:gd name="connsiteY152" fmla="*/ 641878 h 3089525"/>
              <a:gd name="connsiteX153" fmla="*/ 4311744 w 5851096"/>
              <a:gd name="connsiteY153" fmla="*/ 1359994 h 3089525"/>
              <a:gd name="connsiteX154" fmla="*/ 4311623 w 5851096"/>
              <a:gd name="connsiteY154" fmla="*/ 1361184 h 3089525"/>
              <a:gd name="connsiteX155" fmla="*/ 4294658 w 5851096"/>
              <a:gd name="connsiteY155" fmla="*/ 1362780 h 3089525"/>
              <a:gd name="connsiteX156" fmla="*/ 4194831 w 5851096"/>
              <a:gd name="connsiteY156" fmla="*/ 1372169 h 3089525"/>
              <a:gd name="connsiteX157" fmla="*/ 4176923 w 5851096"/>
              <a:gd name="connsiteY157" fmla="*/ 1373854 h 3089525"/>
              <a:gd name="connsiteX158" fmla="*/ 4176896 w 5851096"/>
              <a:gd name="connsiteY158" fmla="*/ 1373341 h 3089525"/>
              <a:gd name="connsiteX159" fmla="*/ 4176374 w 5851096"/>
              <a:gd name="connsiteY159" fmla="*/ 1373376 h 3089525"/>
              <a:gd name="connsiteX160" fmla="*/ 4175753 w 5851096"/>
              <a:gd name="connsiteY160" fmla="*/ 1361522 h 3089525"/>
              <a:gd name="connsiteX161" fmla="*/ 4175753 w 5851096"/>
              <a:gd name="connsiteY161" fmla="*/ 1411078 h 3089525"/>
              <a:gd name="connsiteX162" fmla="*/ 4176375 w 5851096"/>
              <a:gd name="connsiteY162" fmla="*/ 1399317 h 3089525"/>
              <a:gd name="connsiteX163" fmla="*/ 4176896 w 5851096"/>
              <a:gd name="connsiteY163" fmla="*/ 1399351 h 3089525"/>
              <a:gd name="connsiteX164" fmla="*/ 4176923 w 5851096"/>
              <a:gd name="connsiteY164" fmla="*/ 1398843 h 3089525"/>
              <a:gd name="connsiteX165" fmla="*/ 4194799 w 5851096"/>
              <a:gd name="connsiteY165" fmla="*/ 1400511 h 3089525"/>
              <a:gd name="connsiteX166" fmla="*/ 4294662 w 5851096"/>
              <a:gd name="connsiteY166" fmla="*/ 1409831 h 3089525"/>
              <a:gd name="connsiteX167" fmla="*/ 4311623 w 5851096"/>
              <a:gd name="connsiteY167" fmla="*/ 1411413 h 3089525"/>
              <a:gd name="connsiteX168" fmla="*/ 4311745 w 5851096"/>
              <a:gd name="connsiteY168" fmla="*/ 1412593 h 3089525"/>
              <a:gd name="connsiteX169" fmla="*/ 5033738 w 5851096"/>
              <a:gd name="connsiteY169" fmla="*/ 2125070 h 3089525"/>
              <a:gd name="connsiteX170" fmla="*/ 5034267 w 5851096"/>
              <a:gd name="connsiteY170" fmla="*/ 2125135 h 3089525"/>
              <a:gd name="connsiteX171" fmla="*/ 5034832 w 5851096"/>
              <a:gd name="connsiteY171" fmla="*/ 2132012 h 3089525"/>
              <a:gd name="connsiteX172" fmla="*/ 5042640 w 5851096"/>
              <a:gd name="connsiteY172" fmla="*/ 2227062 h 3089525"/>
              <a:gd name="connsiteX173" fmla="*/ 5044074 w 5851096"/>
              <a:gd name="connsiteY173" fmla="*/ 2244520 h 3089525"/>
              <a:gd name="connsiteX174" fmla="*/ 5043454 w 5851096"/>
              <a:gd name="connsiteY174" fmla="*/ 2256280 h 3089525"/>
              <a:gd name="connsiteX175" fmla="*/ 5042932 w 5851096"/>
              <a:gd name="connsiteY175" fmla="*/ 2256246 h 3089525"/>
              <a:gd name="connsiteX176" fmla="*/ 5042905 w 5851096"/>
              <a:gd name="connsiteY176" fmla="*/ 2256755 h 3089525"/>
              <a:gd name="connsiteX177" fmla="*/ 5024997 w 5851096"/>
              <a:gd name="connsiteY177" fmla="*/ 2255084 h 3089525"/>
              <a:gd name="connsiteX178" fmla="*/ 4925170 w 5851096"/>
              <a:gd name="connsiteY178" fmla="*/ 2245767 h 3089525"/>
              <a:gd name="connsiteX179" fmla="*/ 4908205 w 5851096"/>
              <a:gd name="connsiteY179" fmla="*/ 2244184 h 3089525"/>
              <a:gd name="connsiteX180" fmla="*/ 4908084 w 5851096"/>
              <a:gd name="connsiteY180" fmla="*/ 2243004 h 3089525"/>
              <a:gd name="connsiteX181" fmla="*/ 4186091 w 5851096"/>
              <a:gd name="connsiteY181" fmla="*/ 1530527 h 3089525"/>
              <a:gd name="connsiteX182" fmla="*/ 4185562 w 5851096"/>
              <a:gd name="connsiteY182" fmla="*/ 1530463 h 3089525"/>
              <a:gd name="connsiteX183" fmla="*/ 4184999 w 5851096"/>
              <a:gd name="connsiteY183" fmla="*/ 1523599 h 3089525"/>
              <a:gd name="connsiteX184" fmla="*/ 4177187 w 5851096"/>
              <a:gd name="connsiteY184" fmla="*/ 1428529 h 3089525"/>
              <a:gd name="connsiteX185" fmla="*/ 4175753 w 5851096"/>
              <a:gd name="connsiteY185" fmla="*/ 1411078 h 3089525"/>
              <a:gd name="connsiteX186" fmla="*/ 3445328 w 5851096"/>
              <a:gd name="connsiteY186" fmla="*/ 659222 h 3089525"/>
              <a:gd name="connsiteX187" fmla="*/ 4013692 w 5851096"/>
              <a:gd name="connsiteY187" fmla="*/ 1223782 h 3089525"/>
              <a:gd name="connsiteX188" fmla="*/ 3445328 w 5851096"/>
              <a:gd name="connsiteY188" fmla="*/ 659222 h 3089525"/>
              <a:gd name="connsiteX189" fmla="*/ 3445328 w 5851096"/>
              <a:gd name="connsiteY189" fmla="*/ 2417442 h 3089525"/>
              <a:gd name="connsiteX190" fmla="*/ 4013692 w 5851096"/>
              <a:gd name="connsiteY190" fmla="*/ 2982001 h 3089525"/>
              <a:gd name="connsiteX191" fmla="*/ 3445328 w 5851096"/>
              <a:gd name="connsiteY191" fmla="*/ 2417442 h 3089525"/>
              <a:gd name="connsiteX192" fmla="*/ 3445326 w 5851096"/>
              <a:gd name="connsiteY192" fmla="*/ 2107862 h 3089525"/>
              <a:gd name="connsiteX193" fmla="*/ 4013690 w 5851096"/>
              <a:gd name="connsiteY193" fmla="*/ 1547735 h 3089525"/>
              <a:gd name="connsiteX194" fmla="*/ 3445326 w 5851096"/>
              <a:gd name="connsiteY194" fmla="*/ 2107862 h 3089525"/>
              <a:gd name="connsiteX195" fmla="*/ 3295350 w 5851096"/>
              <a:gd name="connsiteY195" fmla="*/ 521483 h 3089525"/>
              <a:gd name="connsiteX196" fmla="*/ 3295971 w 5851096"/>
              <a:gd name="connsiteY196" fmla="*/ 509629 h 3089525"/>
              <a:gd name="connsiteX197" fmla="*/ 3296492 w 5851096"/>
              <a:gd name="connsiteY197" fmla="*/ 509663 h 3089525"/>
              <a:gd name="connsiteX198" fmla="*/ 3296519 w 5851096"/>
              <a:gd name="connsiteY198" fmla="*/ 509151 h 3089525"/>
              <a:gd name="connsiteX199" fmla="*/ 3314395 w 5851096"/>
              <a:gd name="connsiteY199" fmla="*/ 510833 h 3089525"/>
              <a:gd name="connsiteX200" fmla="*/ 3414258 w 5851096"/>
              <a:gd name="connsiteY200" fmla="*/ 520226 h 3089525"/>
              <a:gd name="connsiteX201" fmla="*/ 3431219 w 5851096"/>
              <a:gd name="connsiteY201" fmla="*/ 521820 h 3089525"/>
              <a:gd name="connsiteX202" fmla="*/ 3431341 w 5851096"/>
              <a:gd name="connsiteY202" fmla="*/ 523010 h 3089525"/>
              <a:gd name="connsiteX203" fmla="*/ 4153335 w 5851096"/>
              <a:gd name="connsiteY203" fmla="*/ 1241127 h 3089525"/>
              <a:gd name="connsiteX204" fmla="*/ 4153863 w 5851096"/>
              <a:gd name="connsiteY204" fmla="*/ 1241192 h 3089525"/>
              <a:gd name="connsiteX205" fmla="*/ 4154429 w 5851096"/>
              <a:gd name="connsiteY205" fmla="*/ 1248124 h 3089525"/>
              <a:gd name="connsiteX206" fmla="*/ 4162237 w 5851096"/>
              <a:gd name="connsiteY206" fmla="*/ 1343926 h 3089525"/>
              <a:gd name="connsiteX207" fmla="*/ 4163671 w 5851096"/>
              <a:gd name="connsiteY207" fmla="*/ 1361522 h 3089525"/>
              <a:gd name="connsiteX208" fmla="*/ 4163050 w 5851096"/>
              <a:gd name="connsiteY208" fmla="*/ 1373376 h 3089525"/>
              <a:gd name="connsiteX209" fmla="*/ 4162528 w 5851096"/>
              <a:gd name="connsiteY209" fmla="*/ 1373341 h 3089525"/>
              <a:gd name="connsiteX210" fmla="*/ 4162501 w 5851096"/>
              <a:gd name="connsiteY210" fmla="*/ 1373854 h 3089525"/>
              <a:gd name="connsiteX211" fmla="*/ 4144594 w 5851096"/>
              <a:gd name="connsiteY211" fmla="*/ 1372169 h 3089525"/>
              <a:gd name="connsiteX212" fmla="*/ 4044766 w 5851096"/>
              <a:gd name="connsiteY212" fmla="*/ 1362780 h 3089525"/>
              <a:gd name="connsiteX213" fmla="*/ 4027802 w 5851096"/>
              <a:gd name="connsiteY213" fmla="*/ 1361184 h 3089525"/>
              <a:gd name="connsiteX214" fmla="*/ 4027681 w 5851096"/>
              <a:gd name="connsiteY214" fmla="*/ 1359994 h 3089525"/>
              <a:gd name="connsiteX215" fmla="*/ 3305687 w 5851096"/>
              <a:gd name="connsiteY215" fmla="*/ 641878 h 3089525"/>
              <a:gd name="connsiteX216" fmla="*/ 3305158 w 5851096"/>
              <a:gd name="connsiteY216" fmla="*/ 641812 h 3089525"/>
              <a:gd name="connsiteX217" fmla="*/ 3304595 w 5851096"/>
              <a:gd name="connsiteY217" fmla="*/ 634895 h 3089525"/>
              <a:gd name="connsiteX218" fmla="*/ 3296784 w 5851096"/>
              <a:gd name="connsiteY218" fmla="*/ 539073 h 3089525"/>
              <a:gd name="connsiteX219" fmla="*/ 3295350 w 5851096"/>
              <a:gd name="connsiteY219" fmla="*/ 521483 h 3089525"/>
              <a:gd name="connsiteX220" fmla="*/ 3295350 w 5851096"/>
              <a:gd name="connsiteY220" fmla="*/ 2279702 h 3089525"/>
              <a:gd name="connsiteX221" fmla="*/ 3295971 w 5851096"/>
              <a:gd name="connsiteY221" fmla="*/ 2267848 h 3089525"/>
              <a:gd name="connsiteX222" fmla="*/ 3296492 w 5851096"/>
              <a:gd name="connsiteY222" fmla="*/ 2267882 h 3089525"/>
              <a:gd name="connsiteX223" fmla="*/ 3296519 w 5851096"/>
              <a:gd name="connsiteY223" fmla="*/ 2267371 h 3089525"/>
              <a:gd name="connsiteX224" fmla="*/ 3314395 w 5851096"/>
              <a:gd name="connsiteY224" fmla="*/ 2269052 h 3089525"/>
              <a:gd name="connsiteX225" fmla="*/ 3414258 w 5851096"/>
              <a:gd name="connsiteY225" fmla="*/ 2278445 h 3089525"/>
              <a:gd name="connsiteX226" fmla="*/ 3431219 w 5851096"/>
              <a:gd name="connsiteY226" fmla="*/ 2280040 h 3089525"/>
              <a:gd name="connsiteX227" fmla="*/ 3431341 w 5851096"/>
              <a:gd name="connsiteY227" fmla="*/ 2281230 h 3089525"/>
              <a:gd name="connsiteX228" fmla="*/ 4153335 w 5851096"/>
              <a:gd name="connsiteY228" fmla="*/ 2999346 h 3089525"/>
              <a:gd name="connsiteX229" fmla="*/ 4153863 w 5851096"/>
              <a:gd name="connsiteY229" fmla="*/ 2999411 h 3089525"/>
              <a:gd name="connsiteX230" fmla="*/ 4154429 w 5851096"/>
              <a:gd name="connsiteY230" fmla="*/ 3006343 h 3089525"/>
              <a:gd name="connsiteX231" fmla="*/ 4161209 w 5851096"/>
              <a:gd name="connsiteY231" fmla="*/ 3089525 h 3089525"/>
              <a:gd name="connsiteX232" fmla="*/ 3910768 w 5851096"/>
              <a:gd name="connsiteY232" fmla="*/ 3089525 h 3089525"/>
              <a:gd name="connsiteX233" fmla="*/ 3891034 w 5851096"/>
              <a:gd name="connsiteY233" fmla="*/ 3084683 h 3089525"/>
              <a:gd name="connsiteX234" fmla="*/ 3305687 w 5851096"/>
              <a:gd name="connsiteY234" fmla="*/ 2400097 h 3089525"/>
              <a:gd name="connsiteX235" fmla="*/ 3305158 w 5851096"/>
              <a:gd name="connsiteY235" fmla="*/ 2400032 h 3089525"/>
              <a:gd name="connsiteX236" fmla="*/ 3304595 w 5851096"/>
              <a:gd name="connsiteY236" fmla="*/ 2393114 h 3089525"/>
              <a:gd name="connsiteX237" fmla="*/ 3296784 w 5851096"/>
              <a:gd name="connsiteY237" fmla="*/ 2297292 h 3089525"/>
              <a:gd name="connsiteX238" fmla="*/ 3295350 w 5851096"/>
              <a:gd name="connsiteY238" fmla="*/ 2279702 h 3089525"/>
              <a:gd name="connsiteX239" fmla="*/ 3295347 w 5851096"/>
              <a:gd name="connsiteY239" fmla="*/ 486299 h 3089525"/>
              <a:gd name="connsiteX240" fmla="*/ 3296782 w 5851096"/>
              <a:gd name="connsiteY240" fmla="*/ 468842 h 3089525"/>
              <a:gd name="connsiteX241" fmla="*/ 3304590 w 5851096"/>
              <a:gd name="connsiteY241" fmla="*/ 373792 h 3089525"/>
              <a:gd name="connsiteX242" fmla="*/ 3305155 w 5851096"/>
              <a:gd name="connsiteY242" fmla="*/ 366915 h 3089525"/>
              <a:gd name="connsiteX243" fmla="*/ 3305684 w 5851096"/>
              <a:gd name="connsiteY243" fmla="*/ 366850 h 3089525"/>
              <a:gd name="connsiteX244" fmla="*/ 3393781 w 5851096"/>
              <a:gd name="connsiteY244" fmla="*/ 100280 h 3089525"/>
              <a:gd name="connsiteX245" fmla="*/ 3459303 w 5851096"/>
              <a:gd name="connsiteY245" fmla="*/ 0 h 3089525"/>
              <a:gd name="connsiteX246" fmla="*/ 3635443 w 5851096"/>
              <a:gd name="connsiteY246" fmla="*/ 0 h 3089525"/>
              <a:gd name="connsiteX247" fmla="*/ 3564068 w 5851096"/>
              <a:gd name="connsiteY247" fmla="*/ 79433 h 3089525"/>
              <a:gd name="connsiteX248" fmla="*/ 3445326 w 5851096"/>
              <a:gd name="connsiteY248" fmla="*/ 349642 h 3089525"/>
              <a:gd name="connsiteX249" fmla="*/ 3904544 w 5851096"/>
              <a:gd name="connsiteY249" fmla="*/ 45955 h 3089525"/>
              <a:gd name="connsiteX250" fmla="*/ 3927798 w 5851096"/>
              <a:gd name="connsiteY250" fmla="*/ 0 h 3089525"/>
              <a:gd name="connsiteX251" fmla="*/ 4083290 w 5851096"/>
              <a:gd name="connsiteY251" fmla="*/ 0 h 3089525"/>
              <a:gd name="connsiteX252" fmla="*/ 4029061 w 5851096"/>
              <a:gd name="connsiteY252" fmla="*/ 99096 h 3089525"/>
              <a:gd name="connsiteX253" fmla="*/ 3431338 w 5851096"/>
              <a:gd name="connsiteY253" fmla="*/ 484784 h 3089525"/>
              <a:gd name="connsiteX254" fmla="*/ 3431217 w 5851096"/>
              <a:gd name="connsiteY254" fmla="*/ 485964 h 3089525"/>
              <a:gd name="connsiteX255" fmla="*/ 3414252 w 5851096"/>
              <a:gd name="connsiteY255" fmla="*/ 487548 h 3089525"/>
              <a:gd name="connsiteX256" fmla="*/ 3314425 w 5851096"/>
              <a:gd name="connsiteY256" fmla="*/ 496864 h 3089525"/>
              <a:gd name="connsiteX257" fmla="*/ 3296517 w 5851096"/>
              <a:gd name="connsiteY257" fmla="*/ 498535 h 3089525"/>
              <a:gd name="connsiteX258" fmla="*/ 3296490 w 5851096"/>
              <a:gd name="connsiteY258" fmla="*/ 498027 h 3089525"/>
              <a:gd name="connsiteX259" fmla="*/ 3295968 w 5851096"/>
              <a:gd name="connsiteY259" fmla="*/ 498061 h 3089525"/>
              <a:gd name="connsiteX260" fmla="*/ 3295347 w 5851096"/>
              <a:gd name="connsiteY260" fmla="*/ 486299 h 3089525"/>
              <a:gd name="connsiteX261" fmla="*/ 3295347 w 5851096"/>
              <a:gd name="connsiteY261" fmla="*/ 2244520 h 3089525"/>
              <a:gd name="connsiteX262" fmla="*/ 3296782 w 5851096"/>
              <a:gd name="connsiteY262" fmla="*/ 2227062 h 3089525"/>
              <a:gd name="connsiteX263" fmla="*/ 3304590 w 5851096"/>
              <a:gd name="connsiteY263" fmla="*/ 2132012 h 3089525"/>
              <a:gd name="connsiteX264" fmla="*/ 3305155 w 5851096"/>
              <a:gd name="connsiteY264" fmla="*/ 2125135 h 3089525"/>
              <a:gd name="connsiteX265" fmla="*/ 3305684 w 5851096"/>
              <a:gd name="connsiteY265" fmla="*/ 2125070 h 3089525"/>
              <a:gd name="connsiteX266" fmla="*/ 4027678 w 5851096"/>
              <a:gd name="connsiteY266" fmla="*/ 1412593 h 3089525"/>
              <a:gd name="connsiteX267" fmla="*/ 4027800 w 5851096"/>
              <a:gd name="connsiteY267" fmla="*/ 1411413 h 3089525"/>
              <a:gd name="connsiteX268" fmla="*/ 4044760 w 5851096"/>
              <a:gd name="connsiteY268" fmla="*/ 1409831 h 3089525"/>
              <a:gd name="connsiteX269" fmla="*/ 4144624 w 5851096"/>
              <a:gd name="connsiteY269" fmla="*/ 1400511 h 3089525"/>
              <a:gd name="connsiteX270" fmla="*/ 4162499 w 5851096"/>
              <a:gd name="connsiteY270" fmla="*/ 1398843 h 3089525"/>
              <a:gd name="connsiteX271" fmla="*/ 4162526 w 5851096"/>
              <a:gd name="connsiteY271" fmla="*/ 1399351 h 3089525"/>
              <a:gd name="connsiteX272" fmla="*/ 4163047 w 5851096"/>
              <a:gd name="connsiteY272" fmla="*/ 1399317 h 3089525"/>
              <a:gd name="connsiteX273" fmla="*/ 4163669 w 5851096"/>
              <a:gd name="connsiteY273" fmla="*/ 1411078 h 3089525"/>
              <a:gd name="connsiteX274" fmla="*/ 4162235 w 5851096"/>
              <a:gd name="connsiteY274" fmla="*/ 1428529 h 3089525"/>
              <a:gd name="connsiteX275" fmla="*/ 4154424 w 5851096"/>
              <a:gd name="connsiteY275" fmla="*/ 1523599 h 3089525"/>
              <a:gd name="connsiteX276" fmla="*/ 4153860 w 5851096"/>
              <a:gd name="connsiteY276" fmla="*/ 1530463 h 3089525"/>
              <a:gd name="connsiteX277" fmla="*/ 4153332 w 5851096"/>
              <a:gd name="connsiteY277" fmla="*/ 1530527 h 3089525"/>
              <a:gd name="connsiteX278" fmla="*/ 3431338 w 5851096"/>
              <a:gd name="connsiteY278" fmla="*/ 2243004 h 3089525"/>
              <a:gd name="connsiteX279" fmla="*/ 3431217 w 5851096"/>
              <a:gd name="connsiteY279" fmla="*/ 2244184 h 3089525"/>
              <a:gd name="connsiteX280" fmla="*/ 3414252 w 5851096"/>
              <a:gd name="connsiteY280" fmla="*/ 2245767 h 3089525"/>
              <a:gd name="connsiteX281" fmla="*/ 3314425 w 5851096"/>
              <a:gd name="connsiteY281" fmla="*/ 2255084 h 3089525"/>
              <a:gd name="connsiteX282" fmla="*/ 3296517 w 5851096"/>
              <a:gd name="connsiteY282" fmla="*/ 2256755 h 3089525"/>
              <a:gd name="connsiteX283" fmla="*/ 3296490 w 5851096"/>
              <a:gd name="connsiteY283" fmla="*/ 2256246 h 3089525"/>
              <a:gd name="connsiteX284" fmla="*/ 3295968 w 5851096"/>
              <a:gd name="connsiteY284" fmla="*/ 2256280 h 3089525"/>
              <a:gd name="connsiteX285" fmla="*/ 3295347 w 5851096"/>
              <a:gd name="connsiteY285" fmla="*/ 2244520 h 3089525"/>
              <a:gd name="connsiteX286" fmla="*/ 2555546 w 5851096"/>
              <a:gd name="connsiteY286" fmla="*/ 1223782 h 3089525"/>
              <a:gd name="connsiteX287" fmla="*/ 3123910 w 5851096"/>
              <a:gd name="connsiteY287" fmla="*/ 659222 h 3089525"/>
              <a:gd name="connsiteX288" fmla="*/ 2555546 w 5851096"/>
              <a:gd name="connsiteY288" fmla="*/ 1223782 h 3089525"/>
              <a:gd name="connsiteX289" fmla="*/ 2555546 w 5851096"/>
              <a:gd name="connsiteY289" fmla="*/ 1547735 h 3089525"/>
              <a:gd name="connsiteX290" fmla="*/ 3123910 w 5851096"/>
              <a:gd name="connsiteY290" fmla="*/ 2107862 h 3089525"/>
              <a:gd name="connsiteX291" fmla="*/ 2555546 w 5851096"/>
              <a:gd name="connsiteY291" fmla="*/ 1547735 h 3089525"/>
              <a:gd name="connsiteX292" fmla="*/ 2555546 w 5851096"/>
              <a:gd name="connsiteY292" fmla="*/ 2982001 h 3089525"/>
              <a:gd name="connsiteX293" fmla="*/ 3123910 w 5851096"/>
              <a:gd name="connsiteY293" fmla="*/ 2417442 h 3089525"/>
              <a:gd name="connsiteX294" fmla="*/ 2555546 w 5851096"/>
              <a:gd name="connsiteY294" fmla="*/ 2982001 h 3089525"/>
              <a:gd name="connsiteX295" fmla="*/ 2485948 w 5851096"/>
              <a:gd name="connsiteY295" fmla="*/ 0 h 3089525"/>
              <a:gd name="connsiteX296" fmla="*/ 2641440 w 5851096"/>
              <a:gd name="connsiteY296" fmla="*/ 0 h 3089525"/>
              <a:gd name="connsiteX297" fmla="*/ 2664693 w 5851096"/>
              <a:gd name="connsiteY297" fmla="*/ 45955 h 3089525"/>
              <a:gd name="connsiteX298" fmla="*/ 3123910 w 5851096"/>
              <a:gd name="connsiteY298" fmla="*/ 349642 h 3089525"/>
              <a:gd name="connsiteX299" fmla="*/ 3005167 w 5851096"/>
              <a:gd name="connsiteY299" fmla="*/ 79433 h 3089525"/>
              <a:gd name="connsiteX300" fmla="*/ 2933794 w 5851096"/>
              <a:gd name="connsiteY300" fmla="*/ 0 h 3089525"/>
              <a:gd name="connsiteX301" fmla="*/ 3109934 w 5851096"/>
              <a:gd name="connsiteY301" fmla="*/ 0 h 3089525"/>
              <a:gd name="connsiteX302" fmla="*/ 3175456 w 5851096"/>
              <a:gd name="connsiteY302" fmla="*/ 100280 h 3089525"/>
              <a:gd name="connsiteX303" fmla="*/ 3263553 w 5851096"/>
              <a:gd name="connsiteY303" fmla="*/ 366850 h 3089525"/>
              <a:gd name="connsiteX304" fmla="*/ 3264081 w 5851096"/>
              <a:gd name="connsiteY304" fmla="*/ 366915 h 3089525"/>
              <a:gd name="connsiteX305" fmla="*/ 3264647 w 5851096"/>
              <a:gd name="connsiteY305" fmla="*/ 373792 h 3089525"/>
              <a:gd name="connsiteX306" fmla="*/ 3272455 w 5851096"/>
              <a:gd name="connsiteY306" fmla="*/ 468842 h 3089525"/>
              <a:gd name="connsiteX307" fmla="*/ 3273888 w 5851096"/>
              <a:gd name="connsiteY307" fmla="*/ 486299 h 3089525"/>
              <a:gd name="connsiteX308" fmla="*/ 3273268 w 5851096"/>
              <a:gd name="connsiteY308" fmla="*/ 498061 h 3089525"/>
              <a:gd name="connsiteX309" fmla="*/ 3272746 w 5851096"/>
              <a:gd name="connsiteY309" fmla="*/ 498027 h 3089525"/>
              <a:gd name="connsiteX310" fmla="*/ 3272719 w 5851096"/>
              <a:gd name="connsiteY310" fmla="*/ 498535 h 3089525"/>
              <a:gd name="connsiteX311" fmla="*/ 3254811 w 5851096"/>
              <a:gd name="connsiteY311" fmla="*/ 496864 h 3089525"/>
              <a:gd name="connsiteX312" fmla="*/ 3154984 w 5851096"/>
              <a:gd name="connsiteY312" fmla="*/ 487548 h 3089525"/>
              <a:gd name="connsiteX313" fmla="*/ 3138020 w 5851096"/>
              <a:gd name="connsiteY313" fmla="*/ 485964 h 3089525"/>
              <a:gd name="connsiteX314" fmla="*/ 3137899 w 5851096"/>
              <a:gd name="connsiteY314" fmla="*/ 484784 h 3089525"/>
              <a:gd name="connsiteX315" fmla="*/ 2540177 w 5851096"/>
              <a:gd name="connsiteY315" fmla="*/ 99096 h 3089525"/>
              <a:gd name="connsiteX316" fmla="*/ 2408030 w 5851096"/>
              <a:gd name="connsiteY316" fmla="*/ 3089525 h 3089525"/>
              <a:gd name="connsiteX317" fmla="*/ 2414810 w 5851096"/>
              <a:gd name="connsiteY317" fmla="*/ 3006343 h 3089525"/>
              <a:gd name="connsiteX318" fmla="*/ 2415375 w 5851096"/>
              <a:gd name="connsiteY318" fmla="*/ 2999411 h 3089525"/>
              <a:gd name="connsiteX319" fmla="*/ 2415904 w 5851096"/>
              <a:gd name="connsiteY319" fmla="*/ 2999346 h 3089525"/>
              <a:gd name="connsiteX320" fmla="*/ 3137898 w 5851096"/>
              <a:gd name="connsiteY320" fmla="*/ 2281230 h 3089525"/>
              <a:gd name="connsiteX321" fmla="*/ 3138020 w 5851096"/>
              <a:gd name="connsiteY321" fmla="*/ 2280040 h 3089525"/>
              <a:gd name="connsiteX322" fmla="*/ 3154980 w 5851096"/>
              <a:gd name="connsiteY322" fmla="*/ 2278445 h 3089525"/>
              <a:gd name="connsiteX323" fmla="*/ 3254844 w 5851096"/>
              <a:gd name="connsiteY323" fmla="*/ 2269052 h 3089525"/>
              <a:gd name="connsiteX324" fmla="*/ 3272719 w 5851096"/>
              <a:gd name="connsiteY324" fmla="*/ 2267371 h 3089525"/>
              <a:gd name="connsiteX325" fmla="*/ 3272746 w 5851096"/>
              <a:gd name="connsiteY325" fmla="*/ 2267882 h 3089525"/>
              <a:gd name="connsiteX326" fmla="*/ 3273267 w 5851096"/>
              <a:gd name="connsiteY326" fmla="*/ 2267848 h 3089525"/>
              <a:gd name="connsiteX327" fmla="*/ 3273888 w 5851096"/>
              <a:gd name="connsiteY327" fmla="*/ 2279702 h 3089525"/>
              <a:gd name="connsiteX328" fmla="*/ 3272455 w 5851096"/>
              <a:gd name="connsiteY328" fmla="*/ 2297292 h 3089525"/>
              <a:gd name="connsiteX329" fmla="*/ 3264644 w 5851096"/>
              <a:gd name="connsiteY329" fmla="*/ 2393114 h 3089525"/>
              <a:gd name="connsiteX330" fmla="*/ 3264080 w 5851096"/>
              <a:gd name="connsiteY330" fmla="*/ 2400032 h 3089525"/>
              <a:gd name="connsiteX331" fmla="*/ 3263552 w 5851096"/>
              <a:gd name="connsiteY331" fmla="*/ 2400097 h 3089525"/>
              <a:gd name="connsiteX332" fmla="*/ 2678205 w 5851096"/>
              <a:gd name="connsiteY332" fmla="*/ 3084683 h 3089525"/>
              <a:gd name="connsiteX333" fmla="*/ 2658472 w 5851096"/>
              <a:gd name="connsiteY333" fmla="*/ 3089525 h 3089525"/>
              <a:gd name="connsiteX334" fmla="*/ 2405567 w 5851096"/>
              <a:gd name="connsiteY334" fmla="*/ 1361522 h 3089525"/>
              <a:gd name="connsiteX335" fmla="*/ 2407002 w 5851096"/>
              <a:gd name="connsiteY335" fmla="*/ 1343926 h 3089525"/>
              <a:gd name="connsiteX336" fmla="*/ 2414810 w 5851096"/>
              <a:gd name="connsiteY336" fmla="*/ 1248124 h 3089525"/>
              <a:gd name="connsiteX337" fmla="*/ 2415375 w 5851096"/>
              <a:gd name="connsiteY337" fmla="*/ 1241192 h 3089525"/>
              <a:gd name="connsiteX338" fmla="*/ 2415904 w 5851096"/>
              <a:gd name="connsiteY338" fmla="*/ 1241127 h 3089525"/>
              <a:gd name="connsiteX339" fmla="*/ 3137898 w 5851096"/>
              <a:gd name="connsiteY339" fmla="*/ 523010 h 3089525"/>
              <a:gd name="connsiteX340" fmla="*/ 3138020 w 5851096"/>
              <a:gd name="connsiteY340" fmla="*/ 521820 h 3089525"/>
              <a:gd name="connsiteX341" fmla="*/ 3154980 w 5851096"/>
              <a:gd name="connsiteY341" fmla="*/ 520226 h 3089525"/>
              <a:gd name="connsiteX342" fmla="*/ 3254844 w 5851096"/>
              <a:gd name="connsiteY342" fmla="*/ 510833 h 3089525"/>
              <a:gd name="connsiteX343" fmla="*/ 3272719 w 5851096"/>
              <a:gd name="connsiteY343" fmla="*/ 509151 h 3089525"/>
              <a:gd name="connsiteX344" fmla="*/ 3272746 w 5851096"/>
              <a:gd name="connsiteY344" fmla="*/ 509663 h 3089525"/>
              <a:gd name="connsiteX345" fmla="*/ 3273267 w 5851096"/>
              <a:gd name="connsiteY345" fmla="*/ 509629 h 3089525"/>
              <a:gd name="connsiteX346" fmla="*/ 3273888 w 5851096"/>
              <a:gd name="connsiteY346" fmla="*/ 521483 h 3089525"/>
              <a:gd name="connsiteX347" fmla="*/ 3272455 w 5851096"/>
              <a:gd name="connsiteY347" fmla="*/ 539073 h 3089525"/>
              <a:gd name="connsiteX348" fmla="*/ 3264644 w 5851096"/>
              <a:gd name="connsiteY348" fmla="*/ 634895 h 3089525"/>
              <a:gd name="connsiteX349" fmla="*/ 3264080 w 5851096"/>
              <a:gd name="connsiteY349" fmla="*/ 641812 h 3089525"/>
              <a:gd name="connsiteX350" fmla="*/ 3263552 w 5851096"/>
              <a:gd name="connsiteY350" fmla="*/ 641878 h 3089525"/>
              <a:gd name="connsiteX351" fmla="*/ 2541558 w 5851096"/>
              <a:gd name="connsiteY351" fmla="*/ 1359994 h 3089525"/>
              <a:gd name="connsiteX352" fmla="*/ 2541437 w 5851096"/>
              <a:gd name="connsiteY352" fmla="*/ 1361184 h 3089525"/>
              <a:gd name="connsiteX353" fmla="*/ 2524472 w 5851096"/>
              <a:gd name="connsiteY353" fmla="*/ 1362780 h 3089525"/>
              <a:gd name="connsiteX354" fmla="*/ 2424645 w 5851096"/>
              <a:gd name="connsiteY354" fmla="*/ 1372169 h 3089525"/>
              <a:gd name="connsiteX355" fmla="*/ 2406737 w 5851096"/>
              <a:gd name="connsiteY355" fmla="*/ 1373854 h 3089525"/>
              <a:gd name="connsiteX356" fmla="*/ 2406710 w 5851096"/>
              <a:gd name="connsiteY356" fmla="*/ 1373341 h 3089525"/>
              <a:gd name="connsiteX357" fmla="*/ 2406188 w 5851096"/>
              <a:gd name="connsiteY357" fmla="*/ 1373376 h 3089525"/>
              <a:gd name="connsiteX358" fmla="*/ 2405567 w 5851096"/>
              <a:gd name="connsiteY358" fmla="*/ 1361522 h 3089525"/>
              <a:gd name="connsiteX359" fmla="*/ 2405567 w 5851096"/>
              <a:gd name="connsiteY359" fmla="*/ 1411078 h 3089525"/>
              <a:gd name="connsiteX360" fmla="*/ 2406189 w 5851096"/>
              <a:gd name="connsiteY360" fmla="*/ 1399317 h 3089525"/>
              <a:gd name="connsiteX361" fmla="*/ 2406710 w 5851096"/>
              <a:gd name="connsiteY361" fmla="*/ 1399351 h 3089525"/>
              <a:gd name="connsiteX362" fmla="*/ 2406737 w 5851096"/>
              <a:gd name="connsiteY362" fmla="*/ 1398843 h 3089525"/>
              <a:gd name="connsiteX363" fmla="*/ 2424613 w 5851096"/>
              <a:gd name="connsiteY363" fmla="*/ 1400511 h 3089525"/>
              <a:gd name="connsiteX364" fmla="*/ 2524476 w 5851096"/>
              <a:gd name="connsiteY364" fmla="*/ 1409831 h 3089525"/>
              <a:gd name="connsiteX365" fmla="*/ 2541437 w 5851096"/>
              <a:gd name="connsiteY365" fmla="*/ 1411413 h 3089525"/>
              <a:gd name="connsiteX366" fmla="*/ 2541559 w 5851096"/>
              <a:gd name="connsiteY366" fmla="*/ 1412593 h 3089525"/>
              <a:gd name="connsiteX367" fmla="*/ 3263553 w 5851096"/>
              <a:gd name="connsiteY367" fmla="*/ 2125070 h 3089525"/>
              <a:gd name="connsiteX368" fmla="*/ 3264081 w 5851096"/>
              <a:gd name="connsiteY368" fmla="*/ 2125135 h 3089525"/>
              <a:gd name="connsiteX369" fmla="*/ 3264647 w 5851096"/>
              <a:gd name="connsiteY369" fmla="*/ 2132012 h 3089525"/>
              <a:gd name="connsiteX370" fmla="*/ 3272455 w 5851096"/>
              <a:gd name="connsiteY370" fmla="*/ 2227062 h 3089525"/>
              <a:gd name="connsiteX371" fmla="*/ 3273888 w 5851096"/>
              <a:gd name="connsiteY371" fmla="*/ 2244520 h 3089525"/>
              <a:gd name="connsiteX372" fmla="*/ 3273268 w 5851096"/>
              <a:gd name="connsiteY372" fmla="*/ 2256280 h 3089525"/>
              <a:gd name="connsiteX373" fmla="*/ 3272746 w 5851096"/>
              <a:gd name="connsiteY373" fmla="*/ 2256246 h 3089525"/>
              <a:gd name="connsiteX374" fmla="*/ 3272719 w 5851096"/>
              <a:gd name="connsiteY374" fmla="*/ 2256755 h 3089525"/>
              <a:gd name="connsiteX375" fmla="*/ 3254811 w 5851096"/>
              <a:gd name="connsiteY375" fmla="*/ 2255084 h 3089525"/>
              <a:gd name="connsiteX376" fmla="*/ 3154984 w 5851096"/>
              <a:gd name="connsiteY376" fmla="*/ 2245767 h 3089525"/>
              <a:gd name="connsiteX377" fmla="*/ 3138020 w 5851096"/>
              <a:gd name="connsiteY377" fmla="*/ 2244184 h 3089525"/>
              <a:gd name="connsiteX378" fmla="*/ 3137899 w 5851096"/>
              <a:gd name="connsiteY378" fmla="*/ 2243004 h 3089525"/>
              <a:gd name="connsiteX379" fmla="*/ 2415905 w 5851096"/>
              <a:gd name="connsiteY379" fmla="*/ 1530527 h 3089525"/>
              <a:gd name="connsiteX380" fmla="*/ 2415376 w 5851096"/>
              <a:gd name="connsiteY380" fmla="*/ 1530463 h 3089525"/>
              <a:gd name="connsiteX381" fmla="*/ 2414813 w 5851096"/>
              <a:gd name="connsiteY381" fmla="*/ 1523599 h 3089525"/>
              <a:gd name="connsiteX382" fmla="*/ 2407002 w 5851096"/>
              <a:gd name="connsiteY382" fmla="*/ 1428529 h 3089525"/>
              <a:gd name="connsiteX383" fmla="*/ 2405567 w 5851096"/>
              <a:gd name="connsiteY383" fmla="*/ 1411078 h 3089525"/>
              <a:gd name="connsiteX384" fmla="*/ 1675142 w 5851096"/>
              <a:gd name="connsiteY384" fmla="*/ 659222 h 3089525"/>
              <a:gd name="connsiteX385" fmla="*/ 2243506 w 5851096"/>
              <a:gd name="connsiteY385" fmla="*/ 1223782 h 3089525"/>
              <a:gd name="connsiteX386" fmla="*/ 1675142 w 5851096"/>
              <a:gd name="connsiteY386" fmla="*/ 659222 h 3089525"/>
              <a:gd name="connsiteX387" fmla="*/ 1675142 w 5851096"/>
              <a:gd name="connsiteY387" fmla="*/ 2417442 h 3089525"/>
              <a:gd name="connsiteX388" fmla="*/ 2243506 w 5851096"/>
              <a:gd name="connsiteY388" fmla="*/ 2982001 h 3089525"/>
              <a:gd name="connsiteX389" fmla="*/ 1675142 w 5851096"/>
              <a:gd name="connsiteY389" fmla="*/ 2417442 h 3089525"/>
              <a:gd name="connsiteX390" fmla="*/ 1675140 w 5851096"/>
              <a:gd name="connsiteY390" fmla="*/ 2107862 h 3089525"/>
              <a:gd name="connsiteX391" fmla="*/ 2243504 w 5851096"/>
              <a:gd name="connsiteY391" fmla="*/ 1547735 h 3089525"/>
              <a:gd name="connsiteX392" fmla="*/ 1675140 w 5851096"/>
              <a:gd name="connsiteY392" fmla="*/ 2107862 h 3089525"/>
              <a:gd name="connsiteX393" fmla="*/ 1525164 w 5851096"/>
              <a:gd name="connsiteY393" fmla="*/ 521483 h 3089525"/>
              <a:gd name="connsiteX394" fmla="*/ 1525785 w 5851096"/>
              <a:gd name="connsiteY394" fmla="*/ 509629 h 3089525"/>
              <a:gd name="connsiteX395" fmla="*/ 1526306 w 5851096"/>
              <a:gd name="connsiteY395" fmla="*/ 509663 h 3089525"/>
              <a:gd name="connsiteX396" fmla="*/ 1526333 w 5851096"/>
              <a:gd name="connsiteY396" fmla="*/ 509151 h 3089525"/>
              <a:gd name="connsiteX397" fmla="*/ 1544208 w 5851096"/>
              <a:gd name="connsiteY397" fmla="*/ 510833 h 3089525"/>
              <a:gd name="connsiteX398" fmla="*/ 1644072 w 5851096"/>
              <a:gd name="connsiteY398" fmla="*/ 520226 h 3089525"/>
              <a:gd name="connsiteX399" fmla="*/ 1661032 w 5851096"/>
              <a:gd name="connsiteY399" fmla="*/ 521820 h 3089525"/>
              <a:gd name="connsiteX400" fmla="*/ 1661154 w 5851096"/>
              <a:gd name="connsiteY400" fmla="*/ 523010 h 3089525"/>
              <a:gd name="connsiteX401" fmla="*/ 2383148 w 5851096"/>
              <a:gd name="connsiteY401" fmla="*/ 1241127 h 3089525"/>
              <a:gd name="connsiteX402" fmla="*/ 2383678 w 5851096"/>
              <a:gd name="connsiteY402" fmla="*/ 1241192 h 3089525"/>
              <a:gd name="connsiteX403" fmla="*/ 2384242 w 5851096"/>
              <a:gd name="connsiteY403" fmla="*/ 1248124 h 3089525"/>
              <a:gd name="connsiteX404" fmla="*/ 2392051 w 5851096"/>
              <a:gd name="connsiteY404" fmla="*/ 1343926 h 3089525"/>
              <a:gd name="connsiteX405" fmla="*/ 2393485 w 5851096"/>
              <a:gd name="connsiteY405" fmla="*/ 1361522 h 3089525"/>
              <a:gd name="connsiteX406" fmla="*/ 2392864 w 5851096"/>
              <a:gd name="connsiteY406" fmla="*/ 1373376 h 3089525"/>
              <a:gd name="connsiteX407" fmla="*/ 2392342 w 5851096"/>
              <a:gd name="connsiteY407" fmla="*/ 1373341 h 3089525"/>
              <a:gd name="connsiteX408" fmla="*/ 2392315 w 5851096"/>
              <a:gd name="connsiteY408" fmla="*/ 1373854 h 3089525"/>
              <a:gd name="connsiteX409" fmla="*/ 2374407 w 5851096"/>
              <a:gd name="connsiteY409" fmla="*/ 1372169 h 3089525"/>
              <a:gd name="connsiteX410" fmla="*/ 2274580 w 5851096"/>
              <a:gd name="connsiteY410" fmla="*/ 1362780 h 3089525"/>
              <a:gd name="connsiteX411" fmla="*/ 2257615 w 5851096"/>
              <a:gd name="connsiteY411" fmla="*/ 1361184 h 3089525"/>
              <a:gd name="connsiteX412" fmla="*/ 2257494 w 5851096"/>
              <a:gd name="connsiteY412" fmla="*/ 1359994 h 3089525"/>
              <a:gd name="connsiteX413" fmla="*/ 1535500 w 5851096"/>
              <a:gd name="connsiteY413" fmla="*/ 641878 h 3089525"/>
              <a:gd name="connsiteX414" fmla="*/ 1534972 w 5851096"/>
              <a:gd name="connsiteY414" fmla="*/ 641812 h 3089525"/>
              <a:gd name="connsiteX415" fmla="*/ 1534408 w 5851096"/>
              <a:gd name="connsiteY415" fmla="*/ 634895 h 3089525"/>
              <a:gd name="connsiteX416" fmla="*/ 1526597 w 5851096"/>
              <a:gd name="connsiteY416" fmla="*/ 539073 h 3089525"/>
              <a:gd name="connsiteX417" fmla="*/ 1525164 w 5851096"/>
              <a:gd name="connsiteY417" fmla="*/ 521483 h 3089525"/>
              <a:gd name="connsiteX418" fmla="*/ 1525164 w 5851096"/>
              <a:gd name="connsiteY418" fmla="*/ 2279702 h 3089525"/>
              <a:gd name="connsiteX419" fmla="*/ 1525785 w 5851096"/>
              <a:gd name="connsiteY419" fmla="*/ 2267848 h 3089525"/>
              <a:gd name="connsiteX420" fmla="*/ 1526306 w 5851096"/>
              <a:gd name="connsiteY420" fmla="*/ 2267882 h 3089525"/>
              <a:gd name="connsiteX421" fmla="*/ 1526333 w 5851096"/>
              <a:gd name="connsiteY421" fmla="*/ 2267371 h 3089525"/>
              <a:gd name="connsiteX422" fmla="*/ 1544208 w 5851096"/>
              <a:gd name="connsiteY422" fmla="*/ 2269052 h 3089525"/>
              <a:gd name="connsiteX423" fmla="*/ 1644072 w 5851096"/>
              <a:gd name="connsiteY423" fmla="*/ 2278445 h 3089525"/>
              <a:gd name="connsiteX424" fmla="*/ 1661032 w 5851096"/>
              <a:gd name="connsiteY424" fmla="*/ 2280040 h 3089525"/>
              <a:gd name="connsiteX425" fmla="*/ 1661154 w 5851096"/>
              <a:gd name="connsiteY425" fmla="*/ 2281230 h 3089525"/>
              <a:gd name="connsiteX426" fmla="*/ 2383148 w 5851096"/>
              <a:gd name="connsiteY426" fmla="*/ 2999346 h 3089525"/>
              <a:gd name="connsiteX427" fmla="*/ 2383678 w 5851096"/>
              <a:gd name="connsiteY427" fmla="*/ 2999411 h 3089525"/>
              <a:gd name="connsiteX428" fmla="*/ 2384242 w 5851096"/>
              <a:gd name="connsiteY428" fmla="*/ 3006343 h 3089525"/>
              <a:gd name="connsiteX429" fmla="*/ 2391022 w 5851096"/>
              <a:gd name="connsiteY429" fmla="*/ 3089525 h 3089525"/>
              <a:gd name="connsiteX430" fmla="*/ 2140581 w 5851096"/>
              <a:gd name="connsiteY430" fmla="*/ 3089525 h 3089525"/>
              <a:gd name="connsiteX431" fmla="*/ 2120847 w 5851096"/>
              <a:gd name="connsiteY431" fmla="*/ 3084683 h 3089525"/>
              <a:gd name="connsiteX432" fmla="*/ 1535500 w 5851096"/>
              <a:gd name="connsiteY432" fmla="*/ 2400097 h 3089525"/>
              <a:gd name="connsiteX433" fmla="*/ 1534972 w 5851096"/>
              <a:gd name="connsiteY433" fmla="*/ 2400032 h 3089525"/>
              <a:gd name="connsiteX434" fmla="*/ 1534408 w 5851096"/>
              <a:gd name="connsiteY434" fmla="*/ 2393114 h 3089525"/>
              <a:gd name="connsiteX435" fmla="*/ 1526597 w 5851096"/>
              <a:gd name="connsiteY435" fmla="*/ 2297292 h 3089525"/>
              <a:gd name="connsiteX436" fmla="*/ 1525164 w 5851096"/>
              <a:gd name="connsiteY436" fmla="*/ 2279702 h 3089525"/>
              <a:gd name="connsiteX437" fmla="*/ 1525162 w 5851096"/>
              <a:gd name="connsiteY437" fmla="*/ 486299 h 3089525"/>
              <a:gd name="connsiteX438" fmla="*/ 1526595 w 5851096"/>
              <a:gd name="connsiteY438" fmla="*/ 468842 h 3089525"/>
              <a:gd name="connsiteX439" fmla="*/ 1534403 w 5851096"/>
              <a:gd name="connsiteY439" fmla="*/ 373792 h 3089525"/>
              <a:gd name="connsiteX440" fmla="*/ 1534969 w 5851096"/>
              <a:gd name="connsiteY440" fmla="*/ 366915 h 3089525"/>
              <a:gd name="connsiteX441" fmla="*/ 1535497 w 5851096"/>
              <a:gd name="connsiteY441" fmla="*/ 366850 h 3089525"/>
              <a:gd name="connsiteX442" fmla="*/ 1623594 w 5851096"/>
              <a:gd name="connsiteY442" fmla="*/ 100280 h 3089525"/>
              <a:gd name="connsiteX443" fmla="*/ 1689117 w 5851096"/>
              <a:gd name="connsiteY443" fmla="*/ 0 h 3089525"/>
              <a:gd name="connsiteX444" fmla="*/ 1865257 w 5851096"/>
              <a:gd name="connsiteY444" fmla="*/ 0 h 3089525"/>
              <a:gd name="connsiteX445" fmla="*/ 1793882 w 5851096"/>
              <a:gd name="connsiteY445" fmla="*/ 79433 h 3089525"/>
              <a:gd name="connsiteX446" fmla="*/ 1675140 w 5851096"/>
              <a:gd name="connsiteY446" fmla="*/ 349642 h 3089525"/>
              <a:gd name="connsiteX447" fmla="*/ 2134358 w 5851096"/>
              <a:gd name="connsiteY447" fmla="*/ 45955 h 3089525"/>
              <a:gd name="connsiteX448" fmla="*/ 2157611 w 5851096"/>
              <a:gd name="connsiteY448" fmla="*/ 0 h 3089525"/>
              <a:gd name="connsiteX449" fmla="*/ 2313103 w 5851096"/>
              <a:gd name="connsiteY449" fmla="*/ 0 h 3089525"/>
              <a:gd name="connsiteX450" fmla="*/ 2258874 w 5851096"/>
              <a:gd name="connsiteY450" fmla="*/ 99096 h 3089525"/>
              <a:gd name="connsiteX451" fmla="*/ 1661151 w 5851096"/>
              <a:gd name="connsiteY451" fmla="*/ 484784 h 3089525"/>
              <a:gd name="connsiteX452" fmla="*/ 1661030 w 5851096"/>
              <a:gd name="connsiteY452" fmla="*/ 485964 h 3089525"/>
              <a:gd name="connsiteX453" fmla="*/ 1644066 w 5851096"/>
              <a:gd name="connsiteY453" fmla="*/ 487548 h 3089525"/>
              <a:gd name="connsiteX454" fmla="*/ 1544239 w 5851096"/>
              <a:gd name="connsiteY454" fmla="*/ 496864 h 3089525"/>
              <a:gd name="connsiteX455" fmla="*/ 1526331 w 5851096"/>
              <a:gd name="connsiteY455" fmla="*/ 498535 h 3089525"/>
              <a:gd name="connsiteX456" fmla="*/ 1526304 w 5851096"/>
              <a:gd name="connsiteY456" fmla="*/ 498027 h 3089525"/>
              <a:gd name="connsiteX457" fmla="*/ 1525782 w 5851096"/>
              <a:gd name="connsiteY457" fmla="*/ 498061 h 3089525"/>
              <a:gd name="connsiteX458" fmla="*/ 1525162 w 5851096"/>
              <a:gd name="connsiteY458" fmla="*/ 486299 h 3089525"/>
              <a:gd name="connsiteX459" fmla="*/ 1525161 w 5851096"/>
              <a:gd name="connsiteY459" fmla="*/ 2244520 h 3089525"/>
              <a:gd name="connsiteX460" fmla="*/ 1526595 w 5851096"/>
              <a:gd name="connsiteY460" fmla="*/ 2227062 h 3089525"/>
              <a:gd name="connsiteX461" fmla="*/ 1534403 w 5851096"/>
              <a:gd name="connsiteY461" fmla="*/ 2132012 h 3089525"/>
              <a:gd name="connsiteX462" fmla="*/ 1534969 w 5851096"/>
              <a:gd name="connsiteY462" fmla="*/ 2125135 h 3089525"/>
              <a:gd name="connsiteX463" fmla="*/ 1535497 w 5851096"/>
              <a:gd name="connsiteY463" fmla="*/ 2125070 h 3089525"/>
              <a:gd name="connsiteX464" fmla="*/ 2257491 w 5851096"/>
              <a:gd name="connsiteY464" fmla="*/ 1412593 h 3089525"/>
              <a:gd name="connsiteX465" fmla="*/ 2257613 w 5851096"/>
              <a:gd name="connsiteY465" fmla="*/ 1411413 h 3089525"/>
              <a:gd name="connsiteX466" fmla="*/ 2274574 w 5851096"/>
              <a:gd name="connsiteY466" fmla="*/ 1409831 h 3089525"/>
              <a:gd name="connsiteX467" fmla="*/ 2374437 w 5851096"/>
              <a:gd name="connsiteY467" fmla="*/ 1400511 h 3089525"/>
              <a:gd name="connsiteX468" fmla="*/ 2392313 w 5851096"/>
              <a:gd name="connsiteY468" fmla="*/ 1398843 h 3089525"/>
              <a:gd name="connsiteX469" fmla="*/ 2392341 w 5851096"/>
              <a:gd name="connsiteY469" fmla="*/ 1399351 h 3089525"/>
              <a:gd name="connsiteX470" fmla="*/ 2392861 w 5851096"/>
              <a:gd name="connsiteY470" fmla="*/ 1399317 h 3089525"/>
              <a:gd name="connsiteX471" fmla="*/ 2393483 w 5851096"/>
              <a:gd name="connsiteY471" fmla="*/ 1411078 h 3089525"/>
              <a:gd name="connsiteX472" fmla="*/ 2392048 w 5851096"/>
              <a:gd name="connsiteY472" fmla="*/ 1428529 h 3089525"/>
              <a:gd name="connsiteX473" fmla="*/ 2384237 w 5851096"/>
              <a:gd name="connsiteY473" fmla="*/ 1523599 h 3089525"/>
              <a:gd name="connsiteX474" fmla="*/ 2383674 w 5851096"/>
              <a:gd name="connsiteY474" fmla="*/ 1530463 h 3089525"/>
              <a:gd name="connsiteX475" fmla="*/ 2383145 w 5851096"/>
              <a:gd name="connsiteY475" fmla="*/ 1530527 h 3089525"/>
              <a:gd name="connsiteX476" fmla="*/ 1661151 w 5851096"/>
              <a:gd name="connsiteY476" fmla="*/ 2243004 h 3089525"/>
              <a:gd name="connsiteX477" fmla="*/ 1661030 w 5851096"/>
              <a:gd name="connsiteY477" fmla="*/ 2244184 h 3089525"/>
              <a:gd name="connsiteX478" fmla="*/ 1644066 w 5851096"/>
              <a:gd name="connsiteY478" fmla="*/ 2245767 h 3089525"/>
              <a:gd name="connsiteX479" fmla="*/ 1544238 w 5851096"/>
              <a:gd name="connsiteY479" fmla="*/ 2255084 h 3089525"/>
              <a:gd name="connsiteX480" fmla="*/ 1526331 w 5851096"/>
              <a:gd name="connsiteY480" fmla="*/ 2256755 h 3089525"/>
              <a:gd name="connsiteX481" fmla="*/ 1526304 w 5851096"/>
              <a:gd name="connsiteY481" fmla="*/ 2256246 h 3089525"/>
              <a:gd name="connsiteX482" fmla="*/ 1525782 w 5851096"/>
              <a:gd name="connsiteY482" fmla="*/ 2256280 h 3089525"/>
              <a:gd name="connsiteX483" fmla="*/ 1525161 w 5851096"/>
              <a:gd name="connsiteY483" fmla="*/ 2244520 h 3089525"/>
              <a:gd name="connsiteX484" fmla="*/ 785360 w 5851096"/>
              <a:gd name="connsiteY484" fmla="*/ 1223782 h 3089525"/>
              <a:gd name="connsiteX485" fmla="*/ 1353724 w 5851096"/>
              <a:gd name="connsiteY485" fmla="*/ 659222 h 3089525"/>
              <a:gd name="connsiteX486" fmla="*/ 785360 w 5851096"/>
              <a:gd name="connsiteY486" fmla="*/ 1223782 h 3089525"/>
              <a:gd name="connsiteX487" fmla="*/ 785360 w 5851096"/>
              <a:gd name="connsiteY487" fmla="*/ 1547735 h 3089525"/>
              <a:gd name="connsiteX488" fmla="*/ 1353724 w 5851096"/>
              <a:gd name="connsiteY488" fmla="*/ 2107862 h 3089525"/>
              <a:gd name="connsiteX489" fmla="*/ 785360 w 5851096"/>
              <a:gd name="connsiteY489" fmla="*/ 1547735 h 3089525"/>
              <a:gd name="connsiteX490" fmla="*/ 785360 w 5851096"/>
              <a:gd name="connsiteY490" fmla="*/ 2982001 h 3089525"/>
              <a:gd name="connsiteX491" fmla="*/ 1353724 w 5851096"/>
              <a:gd name="connsiteY491" fmla="*/ 2417442 h 3089525"/>
              <a:gd name="connsiteX492" fmla="*/ 785360 w 5851096"/>
              <a:gd name="connsiteY492" fmla="*/ 2982001 h 3089525"/>
              <a:gd name="connsiteX493" fmla="*/ 715762 w 5851096"/>
              <a:gd name="connsiteY493" fmla="*/ 0 h 3089525"/>
              <a:gd name="connsiteX494" fmla="*/ 871255 w 5851096"/>
              <a:gd name="connsiteY494" fmla="*/ 0 h 3089525"/>
              <a:gd name="connsiteX495" fmla="*/ 894508 w 5851096"/>
              <a:gd name="connsiteY495" fmla="*/ 45955 h 3089525"/>
              <a:gd name="connsiteX496" fmla="*/ 1353724 w 5851096"/>
              <a:gd name="connsiteY496" fmla="*/ 349642 h 3089525"/>
              <a:gd name="connsiteX497" fmla="*/ 1234983 w 5851096"/>
              <a:gd name="connsiteY497" fmla="*/ 79433 h 3089525"/>
              <a:gd name="connsiteX498" fmla="*/ 1163608 w 5851096"/>
              <a:gd name="connsiteY498" fmla="*/ 0 h 3089525"/>
              <a:gd name="connsiteX499" fmla="*/ 1339748 w 5851096"/>
              <a:gd name="connsiteY499" fmla="*/ 0 h 3089525"/>
              <a:gd name="connsiteX500" fmla="*/ 1405271 w 5851096"/>
              <a:gd name="connsiteY500" fmla="*/ 100280 h 3089525"/>
              <a:gd name="connsiteX501" fmla="*/ 1493366 w 5851096"/>
              <a:gd name="connsiteY501" fmla="*/ 366850 h 3089525"/>
              <a:gd name="connsiteX502" fmla="*/ 1493895 w 5851096"/>
              <a:gd name="connsiteY502" fmla="*/ 366914 h 3089525"/>
              <a:gd name="connsiteX503" fmla="*/ 1494460 w 5851096"/>
              <a:gd name="connsiteY503" fmla="*/ 373792 h 3089525"/>
              <a:gd name="connsiteX504" fmla="*/ 1502268 w 5851096"/>
              <a:gd name="connsiteY504" fmla="*/ 468842 h 3089525"/>
              <a:gd name="connsiteX505" fmla="*/ 1503703 w 5851096"/>
              <a:gd name="connsiteY505" fmla="*/ 486299 h 3089525"/>
              <a:gd name="connsiteX506" fmla="*/ 1503082 w 5851096"/>
              <a:gd name="connsiteY506" fmla="*/ 498061 h 3089525"/>
              <a:gd name="connsiteX507" fmla="*/ 1502560 w 5851096"/>
              <a:gd name="connsiteY507" fmla="*/ 498027 h 3089525"/>
              <a:gd name="connsiteX508" fmla="*/ 1502533 w 5851096"/>
              <a:gd name="connsiteY508" fmla="*/ 498535 h 3089525"/>
              <a:gd name="connsiteX509" fmla="*/ 1484625 w 5851096"/>
              <a:gd name="connsiteY509" fmla="*/ 496864 h 3089525"/>
              <a:gd name="connsiteX510" fmla="*/ 1384798 w 5851096"/>
              <a:gd name="connsiteY510" fmla="*/ 487548 h 3089525"/>
              <a:gd name="connsiteX511" fmla="*/ 1367833 w 5851096"/>
              <a:gd name="connsiteY511" fmla="*/ 485964 h 3089525"/>
              <a:gd name="connsiteX512" fmla="*/ 1367712 w 5851096"/>
              <a:gd name="connsiteY512" fmla="*/ 484784 h 3089525"/>
              <a:gd name="connsiteX513" fmla="*/ 769992 w 5851096"/>
              <a:gd name="connsiteY513" fmla="*/ 99096 h 3089525"/>
              <a:gd name="connsiteX514" fmla="*/ 637843 w 5851096"/>
              <a:gd name="connsiteY514" fmla="*/ 3089525 h 3089525"/>
              <a:gd name="connsiteX515" fmla="*/ 644623 w 5851096"/>
              <a:gd name="connsiteY515" fmla="*/ 3006343 h 3089525"/>
              <a:gd name="connsiteX516" fmla="*/ 645189 w 5851096"/>
              <a:gd name="connsiteY516" fmla="*/ 2999411 h 3089525"/>
              <a:gd name="connsiteX517" fmla="*/ 645717 w 5851096"/>
              <a:gd name="connsiteY517" fmla="*/ 2999346 h 3089525"/>
              <a:gd name="connsiteX518" fmla="*/ 1367711 w 5851096"/>
              <a:gd name="connsiteY518" fmla="*/ 2281230 h 3089525"/>
              <a:gd name="connsiteX519" fmla="*/ 1367833 w 5851096"/>
              <a:gd name="connsiteY519" fmla="*/ 2280040 h 3089525"/>
              <a:gd name="connsiteX520" fmla="*/ 1384794 w 5851096"/>
              <a:gd name="connsiteY520" fmla="*/ 2278445 h 3089525"/>
              <a:gd name="connsiteX521" fmla="*/ 1484657 w 5851096"/>
              <a:gd name="connsiteY521" fmla="*/ 2269052 h 3089525"/>
              <a:gd name="connsiteX522" fmla="*/ 1502533 w 5851096"/>
              <a:gd name="connsiteY522" fmla="*/ 2267371 h 3089525"/>
              <a:gd name="connsiteX523" fmla="*/ 1502560 w 5851096"/>
              <a:gd name="connsiteY523" fmla="*/ 2267882 h 3089525"/>
              <a:gd name="connsiteX524" fmla="*/ 1503081 w 5851096"/>
              <a:gd name="connsiteY524" fmla="*/ 2267848 h 3089525"/>
              <a:gd name="connsiteX525" fmla="*/ 1503703 w 5851096"/>
              <a:gd name="connsiteY525" fmla="*/ 2279702 h 3089525"/>
              <a:gd name="connsiteX526" fmla="*/ 1502268 w 5851096"/>
              <a:gd name="connsiteY526" fmla="*/ 2297292 h 3089525"/>
              <a:gd name="connsiteX527" fmla="*/ 1494457 w 5851096"/>
              <a:gd name="connsiteY527" fmla="*/ 2393114 h 3089525"/>
              <a:gd name="connsiteX528" fmla="*/ 1493894 w 5851096"/>
              <a:gd name="connsiteY528" fmla="*/ 2400032 h 3089525"/>
              <a:gd name="connsiteX529" fmla="*/ 1493365 w 5851096"/>
              <a:gd name="connsiteY529" fmla="*/ 2400097 h 3089525"/>
              <a:gd name="connsiteX530" fmla="*/ 908018 w 5851096"/>
              <a:gd name="connsiteY530" fmla="*/ 3084683 h 3089525"/>
              <a:gd name="connsiteX531" fmla="*/ 888285 w 5851096"/>
              <a:gd name="connsiteY531" fmla="*/ 3089525 h 3089525"/>
              <a:gd name="connsiteX532" fmla="*/ 635382 w 5851096"/>
              <a:gd name="connsiteY532" fmla="*/ 1361522 h 3089525"/>
              <a:gd name="connsiteX533" fmla="*/ 636815 w 5851096"/>
              <a:gd name="connsiteY533" fmla="*/ 1343926 h 3089525"/>
              <a:gd name="connsiteX534" fmla="*/ 644623 w 5851096"/>
              <a:gd name="connsiteY534" fmla="*/ 1248124 h 3089525"/>
              <a:gd name="connsiteX535" fmla="*/ 645189 w 5851096"/>
              <a:gd name="connsiteY535" fmla="*/ 1241192 h 3089525"/>
              <a:gd name="connsiteX536" fmla="*/ 645717 w 5851096"/>
              <a:gd name="connsiteY536" fmla="*/ 1241127 h 3089525"/>
              <a:gd name="connsiteX537" fmla="*/ 1367711 w 5851096"/>
              <a:gd name="connsiteY537" fmla="*/ 523010 h 3089525"/>
              <a:gd name="connsiteX538" fmla="*/ 1367833 w 5851096"/>
              <a:gd name="connsiteY538" fmla="*/ 521820 h 3089525"/>
              <a:gd name="connsiteX539" fmla="*/ 1384794 w 5851096"/>
              <a:gd name="connsiteY539" fmla="*/ 520226 h 3089525"/>
              <a:gd name="connsiteX540" fmla="*/ 1484657 w 5851096"/>
              <a:gd name="connsiteY540" fmla="*/ 510833 h 3089525"/>
              <a:gd name="connsiteX541" fmla="*/ 1502533 w 5851096"/>
              <a:gd name="connsiteY541" fmla="*/ 509151 h 3089525"/>
              <a:gd name="connsiteX542" fmla="*/ 1502560 w 5851096"/>
              <a:gd name="connsiteY542" fmla="*/ 509663 h 3089525"/>
              <a:gd name="connsiteX543" fmla="*/ 1503081 w 5851096"/>
              <a:gd name="connsiteY543" fmla="*/ 509629 h 3089525"/>
              <a:gd name="connsiteX544" fmla="*/ 1503703 w 5851096"/>
              <a:gd name="connsiteY544" fmla="*/ 521483 h 3089525"/>
              <a:gd name="connsiteX545" fmla="*/ 1502268 w 5851096"/>
              <a:gd name="connsiteY545" fmla="*/ 539073 h 3089525"/>
              <a:gd name="connsiteX546" fmla="*/ 1494457 w 5851096"/>
              <a:gd name="connsiteY546" fmla="*/ 634895 h 3089525"/>
              <a:gd name="connsiteX547" fmla="*/ 1493894 w 5851096"/>
              <a:gd name="connsiteY547" fmla="*/ 641812 h 3089525"/>
              <a:gd name="connsiteX548" fmla="*/ 1493365 w 5851096"/>
              <a:gd name="connsiteY548" fmla="*/ 641878 h 3089525"/>
              <a:gd name="connsiteX549" fmla="*/ 771371 w 5851096"/>
              <a:gd name="connsiteY549" fmla="*/ 1359994 h 3089525"/>
              <a:gd name="connsiteX550" fmla="*/ 771250 w 5851096"/>
              <a:gd name="connsiteY550" fmla="*/ 1361184 h 3089525"/>
              <a:gd name="connsiteX551" fmla="*/ 754286 w 5851096"/>
              <a:gd name="connsiteY551" fmla="*/ 1362780 h 3089525"/>
              <a:gd name="connsiteX552" fmla="*/ 654458 w 5851096"/>
              <a:gd name="connsiteY552" fmla="*/ 1372169 h 3089525"/>
              <a:gd name="connsiteX553" fmla="*/ 636551 w 5851096"/>
              <a:gd name="connsiteY553" fmla="*/ 1373854 h 3089525"/>
              <a:gd name="connsiteX554" fmla="*/ 636524 w 5851096"/>
              <a:gd name="connsiteY554" fmla="*/ 1373341 h 3089525"/>
              <a:gd name="connsiteX555" fmla="*/ 636002 w 5851096"/>
              <a:gd name="connsiteY555" fmla="*/ 1373376 h 3089525"/>
              <a:gd name="connsiteX556" fmla="*/ 635382 w 5851096"/>
              <a:gd name="connsiteY556" fmla="*/ 1361522 h 3089525"/>
              <a:gd name="connsiteX557" fmla="*/ 635382 w 5851096"/>
              <a:gd name="connsiteY557" fmla="*/ 1411078 h 3089525"/>
              <a:gd name="connsiteX558" fmla="*/ 636003 w 5851096"/>
              <a:gd name="connsiteY558" fmla="*/ 1399317 h 3089525"/>
              <a:gd name="connsiteX559" fmla="*/ 636524 w 5851096"/>
              <a:gd name="connsiteY559" fmla="*/ 1399351 h 3089525"/>
              <a:gd name="connsiteX560" fmla="*/ 636551 w 5851096"/>
              <a:gd name="connsiteY560" fmla="*/ 1398843 h 3089525"/>
              <a:gd name="connsiteX561" fmla="*/ 654426 w 5851096"/>
              <a:gd name="connsiteY561" fmla="*/ 1400511 h 3089525"/>
              <a:gd name="connsiteX562" fmla="*/ 754290 w 5851096"/>
              <a:gd name="connsiteY562" fmla="*/ 1409831 h 3089525"/>
              <a:gd name="connsiteX563" fmla="*/ 771250 w 5851096"/>
              <a:gd name="connsiteY563" fmla="*/ 1411413 h 3089525"/>
              <a:gd name="connsiteX564" fmla="*/ 771372 w 5851096"/>
              <a:gd name="connsiteY564" fmla="*/ 1412593 h 3089525"/>
              <a:gd name="connsiteX565" fmla="*/ 1493366 w 5851096"/>
              <a:gd name="connsiteY565" fmla="*/ 2125070 h 3089525"/>
              <a:gd name="connsiteX566" fmla="*/ 1493895 w 5851096"/>
              <a:gd name="connsiteY566" fmla="*/ 2125135 h 3089525"/>
              <a:gd name="connsiteX567" fmla="*/ 1494460 w 5851096"/>
              <a:gd name="connsiteY567" fmla="*/ 2132012 h 3089525"/>
              <a:gd name="connsiteX568" fmla="*/ 1502268 w 5851096"/>
              <a:gd name="connsiteY568" fmla="*/ 2227062 h 3089525"/>
              <a:gd name="connsiteX569" fmla="*/ 1503703 w 5851096"/>
              <a:gd name="connsiteY569" fmla="*/ 2244520 h 3089525"/>
              <a:gd name="connsiteX570" fmla="*/ 1503082 w 5851096"/>
              <a:gd name="connsiteY570" fmla="*/ 2256280 h 3089525"/>
              <a:gd name="connsiteX571" fmla="*/ 1502560 w 5851096"/>
              <a:gd name="connsiteY571" fmla="*/ 2256246 h 3089525"/>
              <a:gd name="connsiteX572" fmla="*/ 1502533 w 5851096"/>
              <a:gd name="connsiteY572" fmla="*/ 2256755 h 3089525"/>
              <a:gd name="connsiteX573" fmla="*/ 1484625 w 5851096"/>
              <a:gd name="connsiteY573" fmla="*/ 2255084 h 3089525"/>
              <a:gd name="connsiteX574" fmla="*/ 1384798 w 5851096"/>
              <a:gd name="connsiteY574" fmla="*/ 2245767 h 3089525"/>
              <a:gd name="connsiteX575" fmla="*/ 1367833 w 5851096"/>
              <a:gd name="connsiteY575" fmla="*/ 2244184 h 3089525"/>
              <a:gd name="connsiteX576" fmla="*/ 1367712 w 5851096"/>
              <a:gd name="connsiteY576" fmla="*/ 2243004 h 3089525"/>
              <a:gd name="connsiteX577" fmla="*/ 645718 w 5851096"/>
              <a:gd name="connsiteY577" fmla="*/ 1530527 h 3089525"/>
              <a:gd name="connsiteX578" fmla="*/ 645190 w 5851096"/>
              <a:gd name="connsiteY578" fmla="*/ 1530463 h 3089525"/>
              <a:gd name="connsiteX579" fmla="*/ 644626 w 5851096"/>
              <a:gd name="connsiteY579" fmla="*/ 1523599 h 3089525"/>
              <a:gd name="connsiteX580" fmla="*/ 636815 w 5851096"/>
              <a:gd name="connsiteY580" fmla="*/ 1428529 h 3089525"/>
              <a:gd name="connsiteX581" fmla="*/ 635382 w 5851096"/>
              <a:gd name="connsiteY581" fmla="*/ 1411078 h 3089525"/>
              <a:gd name="connsiteX582" fmla="*/ 0 w 5851096"/>
              <a:gd name="connsiteY582" fmla="*/ 120584 h 3089525"/>
              <a:gd name="connsiteX583" fmla="*/ 0 w 5851096"/>
              <a:gd name="connsiteY583" fmla="*/ 0 h 3089525"/>
              <a:gd name="connsiteX584" fmla="*/ 95071 w 5851096"/>
              <a:gd name="connsiteY584" fmla="*/ 0 h 3089525"/>
              <a:gd name="connsiteX585" fmla="*/ 23697 w 5851096"/>
              <a:gd name="connsiteY585" fmla="*/ 79433 h 3089525"/>
              <a:gd name="connsiteX586" fmla="*/ 0 w 5851096"/>
              <a:gd name="connsiteY586" fmla="*/ 459154 h 3089525"/>
              <a:gd name="connsiteX587" fmla="*/ 0 w 5851096"/>
              <a:gd name="connsiteY587" fmla="*/ 322913 h 3089525"/>
              <a:gd name="connsiteX588" fmla="*/ 85961 w 5851096"/>
              <a:gd name="connsiteY588" fmla="*/ 286715 h 3089525"/>
              <a:gd name="connsiteX589" fmla="*/ 364172 w 5851096"/>
              <a:gd name="connsiteY589" fmla="*/ 45955 h 3089525"/>
              <a:gd name="connsiteX590" fmla="*/ 387426 w 5851096"/>
              <a:gd name="connsiteY590" fmla="*/ 0 h 3089525"/>
              <a:gd name="connsiteX591" fmla="*/ 542918 w 5851096"/>
              <a:gd name="connsiteY591" fmla="*/ 0 h 3089525"/>
              <a:gd name="connsiteX592" fmla="*/ 488688 w 5851096"/>
              <a:gd name="connsiteY592" fmla="*/ 99096 h 3089525"/>
              <a:gd name="connsiteX593" fmla="*/ 13938 w 5851096"/>
              <a:gd name="connsiteY593" fmla="*/ 455878 h 3089525"/>
              <a:gd name="connsiteX594" fmla="*/ 0 w 5851096"/>
              <a:gd name="connsiteY594" fmla="*/ 1108862 h 3089525"/>
              <a:gd name="connsiteX595" fmla="*/ 0 w 5851096"/>
              <a:gd name="connsiteY595" fmla="*/ 893255 h 3089525"/>
              <a:gd name="connsiteX596" fmla="*/ 33376 w 5851096"/>
              <a:gd name="connsiteY596" fmla="*/ 945052 h 3089525"/>
              <a:gd name="connsiteX597" fmla="*/ 473320 w 5851096"/>
              <a:gd name="connsiteY597" fmla="*/ 1223782 h 3089525"/>
              <a:gd name="connsiteX598" fmla="*/ 9746 w 5851096"/>
              <a:gd name="connsiteY598" fmla="*/ 689563 h 3089525"/>
              <a:gd name="connsiteX599" fmla="*/ 0 w 5851096"/>
              <a:gd name="connsiteY599" fmla="*/ 686740 h 3089525"/>
              <a:gd name="connsiteX600" fmla="*/ 0 w 5851096"/>
              <a:gd name="connsiteY600" fmla="*/ 549764 h 3089525"/>
              <a:gd name="connsiteX601" fmla="*/ 27617 w 5851096"/>
              <a:gd name="connsiteY601" fmla="*/ 556541 h 3089525"/>
              <a:gd name="connsiteX602" fmla="*/ 612962 w 5851096"/>
              <a:gd name="connsiteY602" fmla="*/ 1241127 h 3089525"/>
              <a:gd name="connsiteX603" fmla="*/ 613492 w 5851096"/>
              <a:gd name="connsiteY603" fmla="*/ 1241192 h 3089525"/>
              <a:gd name="connsiteX604" fmla="*/ 614057 w 5851096"/>
              <a:gd name="connsiteY604" fmla="*/ 1248124 h 3089525"/>
              <a:gd name="connsiteX605" fmla="*/ 621865 w 5851096"/>
              <a:gd name="connsiteY605" fmla="*/ 1343926 h 3089525"/>
              <a:gd name="connsiteX606" fmla="*/ 623299 w 5851096"/>
              <a:gd name="connsiteY606" fmla="*/ 1361522 h 3089525"/>
              <a:gd name="connsiteX607" fmla="*/ 622679 w 5851096"/>
              <a:gd name="connsiteY607" fmla="*/ 1373376 h 3089525"/>
              <a:gd name="connsiteX608" fmla="*/ 622157 w 5851096"/>
              <a:gd name="connsiteY608" fmla="*/ 1373341 h 3089525"/>
              <a:gd name="connsiteX609" fmla="*/ 622129 w 5851096"/>
              <a:gd name="connsiteY609" fmla="*/ 1373854 h 3089525"/>
              <a:gd name="connsiteX610" fmla="*/ 604221 w 5851096"/>
              <a:gd name="connsiteY610" fmla="*/ 1372169 h 3089525"/>
              <a:gd name="connsiteX611" fmla="*/ 504394 w 5851096"/>
              <a:gd name="connsiteY611" fmla="*/ 1362780 h 3089525"/>
              <a:gd name="connsiteX612" fmla="*/ 487429 w 5851096"/>
              <a:gd name="connsiteY612" fmla="*/ 1361184 h 3089525"/>
              <a:gd name="connsiteX613" fmla="*/ 487308 w 5851096"/>
              <a:gd name="connsiteY613" fmla="*/ 1359994 h 3089525"/>
              <a:gd name="connsiteX614" fmla="*/ 5260 w 5851096"/>
              <a:gd name="connsiteY614" fmla="*/ 1114967 h 3089525"/>
              <a:gd name="connsiteX615" fmla="*/ 0 w 5851096"/>
              <a:gd name="connsiteY615" fmla="*/ 2216459 h 3089525"/>
              <a:gd name="connsiteX616" fmla="*/ 0 w 5851096"/>
              <a:gd name="connsiteY616" fmla="*/ 2080559 h 3089525"/>
              <a:gd name="connsiteX617" fmla="*/ 9744 w 5851096"/>
              <a:gd name="connsiteY617" fmla="*/ 2077760 h 3089525"/>
              <a:gd name="connsiteX618" fmla="*/ 473318 w 5851096"/>
              <a:gd name="connsiteY618" fmla="*/ 1547735 h 3089525"/>
              <a:gd name="connsiteX619" fmla="*/ 33374 w 5851096"/>
              <a:gd name="connsiteY619" fmla="*/ 1824276 h 3089525"/>
              <a:gd name="connsiteX620" fmla="*/ 0 w 5851096"/>
              <a:gd name="connsiteY620" fmla="*/ 1875663 h 3089525"/>
              <a:gd name="connsiteX621" fmla="*/ 0 w 5851096"/>
              <a:gd name="connsiteY621" fmla="*/ 1661750 h 3089525"/>
              <a:gd name="connsiteX622" fmla="*/ 5257 w 5851096"/>
              <a:gd name="connsiteY622" fmla="*/ 1655695 h 3089525"/>
              <a:gd name="connsiteX623" fmla="*/ 487305 w 5851096"/>
              <a:gd name="connsiteY623" fmla="*/ 1412593 h 3089525"/>
              <a:gd name="connsiteX624" fmla="*/ 487427 w 5851096"/>
              <a:gd name="connsiteY624" fmla="*/ 1411413 h 3089525"/>
              <a:gd name="connsiteX625" fmla="*/ 504388 w 5851096"/>
              <a:gd name="connsiteY625" fmla="*/ 1409831 h 3089525"/>
              <a:gd name="connsiteX626" fmla="*/ 604251 w 5851096"/>
              <a:gd name="connsiteY626" fmla="*/ 1400511 h 3089525"/>
              <a:gd name="connsiteX627" fmla="*/ 622127 w 5851096"/>
              <a:gd name="connsiteY627" fmla="*/ 1398843 h 3089525"/>
              <a:gd name="connsiteX628" fmla="*/ 622154 w 5851096"/>
              <a:gd name="connsiteY628" fmla="*/ 1399351 h 3089525"/>
              <a:gd name="connsiteX629" fmla="*/ 622675 w 5851096"/>
              <a:gd name="connsiteY629" fmla="*/ 1399317 h 3089525"/>
              <a:gd name="connsiteX630" fmla="*/ 623297 w 5851096"/>
              <a:gd name="connsiteY630" fmla="*/ 1411078 h 3089525"/>
              <a:gd name="connsiteX631" fmla="*/ 621863 w 5851096"/>
              <a:gd name="connsiteY631" fmla="*/ 1428529 h 3089525"/>
              <a:gd name="connsiteX632" fmla="*/ 614051 w 5851096"/>
              <a:gd name="connsiteY632" fmla="*/ 1523599 h 3089525"/>
              <a:gd name="connsiteX633" fmla="*/ 613488 w 5851096"/>
              <a:gd name="connsiteY633" fmla="*/ 1530463 h 3089525"/>
              <a:gd name="connsiteX634" fmla="*/ 612959 w 5851096"/>
              <a:gd name="connsiteY634" fmla="*/ 1530527 h 3089525"/>
              <a:gd name="connsiteX635" fmla="*/ 27613 w 5851096"/>
              <a:gd name="connsiteY635" fmla="*/ 2209736 h 3089525"/>
              <a:gd name="connsiteX636" fmla="*/ 0 w 5851096"/>
              <a:gd name="connsiteY636" fmla="*/ 2867081 h 3089525"/>
              <a:gd name="connsiteX637" fmla="*/ 0 w 5851096"/>
              <a:gd name="connsiteY637" fmla="*/ 2651475 h 3089525"/>
              <a:gd name="connsiteX638" fmla="*/ 33376 w 5851096"/>
              <a:gd name="connsiteY638" fmla="*/ 2703272 h 3089525"/>
              <a:gd name="connsiteX639" fmla="*/ 473320 w 5851096"/>
              <a:gd name="connsiteY639" fmla="*/ 2982001 h 3089525"/>
              <a:gd name="connsiteX640" fmla="*/ 9746 w 5851096"/>
              <a:gd name="connsiteY640" fmla="*/ 2447782 h 3089525"/>
              <a:gd name="connsiteX641" fmla="*/ 0 w 5851096"/>
              <a:gd name="connsiteY641" fmla="*/ 2444960 h 3089525"/>
              <a:gd name="connsiteX642" fmla="*/ 0 w 5851096"/>
              <a:gd name="connsiteY642" fmla="*/ 2307984 h 3089525"/>
              <a:gd name="connsiteX643" fmla="*/ 27617 w 5851096"/>
              <a:gd name="connsiteY643" fmla="*/ 2314760 h 3089525"/>
              <a:gd name="connsiteX644" fmla="*/ 612962 w 5851096"/>
              <a:gd name="connsiteY644" fmla="*/ 2999346 h 3089525"/>
              <a:gd name="connsiteX645" fmla="*/ 613492 w 5851096"/>
              <a:gd name="connsiteY645" fmla="*/ 2999411 h 3089525"/>
              <a:gd name="connsiteX646" fmla="*/ 614056 w 5851096"/>
              <a:gd name="connsiteY646" fmla="*/ 3006343 h 3089525"/>
              <a:gd name="connsiteX647" fmla="*/ 620836 w 5851096"/>
              <a:gd name="connsiteY647" fmla="*/ 3089525 h 3089525"/>
              <a:gd name="connsiteX648" fmla="*/ 370396 w 5851096"/>
              <a:gd name="connsiteY648" fmla="*/ 3089525 h 3089525"/>
              <a:gd name="connsiteX649" fmla="*/ 350661 w 5851096"/>
              <a:gd name="connsiteY649" fmla="*/ 3084682 h 3089525"/>
              <a:gd name="connsiteX650" fmla="*/ 5260 w 5851096"/>
              <a:gd name="connsiteY650" fmla="*/ 2873187 h 308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Lst>
            <a:rect l="l" t="t" r="r" b="b"/>
            <a:pathLst>
              <a:path w="5851096" h="3089525">
                <a:moveTo>
                  <a:pt x="5215514" y="659222"/>
                </a:moveTo>
                <a:cubicBezTo>
                  <a:pt x="5271247" y="939930"/>
                  <a:pt x="5495997" y="1162499"/>
                  <a:pt x="5783878" y="1223782"/>
                </a:cubicBezTo>
                <a:cubicBezTo>
                  <a:pt x="5728146" y="943074"/>
                  <a:pt x="5503395" y="720505"/>
                  <a:pt x="5215514" y="659222"/>
                </a:cubicBezTo>
                <a:close/>
                <a:moveTo>
                  <a:pt x="5215514" y="2417442"/>
                </a:moveTo>
                <a:cubicBezTo>
                  <a:pt x="5271247" y="2698150"/>
                  <a:pt x="5495997" y="2920718"/>
                  <a:pt x="5783878" y="2982001"/>
                </a:cubicBezTo>
                <a:cubicBezTo>
                  <a:pt x="5728146" y="2701294"/>
                  <a:pt x="5503395" y="2478725"/>
                  <a:pt x="5215514" y="2417442"/>
                </a:cubicBezTo>
                <a:close/>
                <a:moveTo>
                  <a:pt x="5215512" y="2107862"/>
                </a:moveTo>
                <a:cubicBezTo>
                  <a:pt x="5503392" y="2047060"/>
                  <a:pt x="5728143" y="1826239"/>
                  <a:pt x="5783876" y="1547735"/>
                </a:cubicBezTo>
                <a:cubicBezTo>
                  <a:pt x="5495995" y="1608537"/>
                  <a:pt x="5271244" y="1829358"/>
                  <a:pt x="5215512" y="2107862"/>
                </a:cubicBezTo>
                <a:close/>
                <a:moveTo>
                  <a:pt x="5065535" y="521483"/>
                </a:moveTo>
                <a:lnTo>
                  <a:pt x="5066157" y="509629"/>
                </a:lnTo>
                <a:lnTo>
                  <a:pt x="5066678" y="509663"/>
                </a:lnTo>
                <a:lnTo>
                  <a:pt x="5066705" y="509151"/>
                </a:lnTo>
                <a:lnTo>
                  <a:pt x="5084580" y="510833"/>
                </a:lnTo>
                <a:cubicBezTo>
                  <a:pt x="5118460" y="511379"/>
                  <a:pt x="5151823" y="514468"/>
                  <a:pt x="5184444" y="520226"/>
                </a:cubicBezTo>
                <a:cubicBezTo>
                  <a:pt x="5190277" y="519792"/>
                  <a:pt x="5195851" y="520774"/>
                  <a:pt x="5201405" y="521820"/>
                </a:cubicBezTo>
                <a:lnTo>
                  <a:pt x="5201527" y="523010"/>
                </a:lnTo>
                <a:cubicBezTo>
                  <a:pt x="5483077" y="569171"/>
                  <a:pt x="5718838" y="744362"/>
                  <a:pt x="5841311" y="983324"/>
                </a:cubicBezTo>
                <a:lnTo>
                  <a:pt x="5851096" y="1006985"/>
                </a:lnTo>
                <a:lnTo>
                  <a:pt x="5851096" y="1366179"/>
                </a:lnTo>
                <a:lnTo>
                  <a:pt x="5814952" y="1362779"/>
                </a:lnTo>
                <a:cubicBezTo>
                  <a:pt x="5809118" y="1363214"/>
                  <a:pt x="5803543" y="1362231"/>
                  <a:pt x="5797987" y="1361184"/>
                </a:cubicBezTo>
                <a:lnTo>
                  <a:pt x="5797866" y="1359994"/>
                </a:lnTo>
                <a:cubicBezTo>
                  <a:pt x="5422466" y="1298446"/>
                  <a:pt x="5128467" y="1007510"/>
                  <a:pt x="5075873" y="641878"/>
                </a:cubicBezTo>
                <a:cubicBezTo>
                  <a:pt x="5075697" y="641823"/>
                  <a:pt x="5075522" y="641817"/>
                  <a:pt x="5075344" y="641812"/>
                </a:cubicBezTo>
                <a:lnTo>
                  <a:pt x="5074781" y="634895"/>
                </a:lnTo>
                <a:cubicBezTo>
                  <a:pt x="5069489" y="603550"/>
                  <a:pt x="5066925" y="571542"/>
                  <a:pt x="5066970" y="539073"/>
                </a:cubicBezTo>
                <a:cubicBezTo>
                  <a:pt x="5065597" y="533241"/>
                  <a:pt x="5065535" y="527369"/>
                  <a:pt x="5065535" y="521483"/>
                </a:cubicBezTo>
                <a:close/>
                <a:moveTo>
                  <a:pt x="5065535" y="2279702"/>
                </a:moveTo>
                <a:lnTo>
                  <a:pt x="5066157" y="2267848"/>
                </a:lnTo>
                <a:lnTo>
                  <a:pt x="5066678" y="2267882"/>
                </a:lnTo>
                <a:lnTo>
                  <a:pt x="5066705" y="2267371"/>
                </a:lnTo>
                <a:lnTo>
                  <a:pt x="5084580" y="2269052"/>
                </a:lnTo>
                <a:cubicBezTo>
                  <a:pt x="5118460" y="2269598"/>
                  <a:pt x="5151823" y="2272687"/>
                  <a:pt x="5184444" y="2278445"/>
                </a:cubicBezTo>
                <a:cubicBezTo>
                  <a:pt x="5190277" y="2278011"/>
                  <a:pt x="5195851" y="2278993"/>
                  <a:pt x="5201405" y="2280040"/>
                </a:cubicBezTo>
                <a:lnTo>
                  <a:pt x="5201527" y="2281230"/>
                </a:lnTo>
                <a:cubicBezTo>
                  <a:pt x="5483077" y="2327390"/>
                  <a:pt x="5718838" y="2502582"/>
                  <a:pt x="5841311" y="2741544"/>
                </a:cubicBezTo>
                <a:lnTo>
                  <a:pt x="5851096" y="2765204"/>
                </a:lnTo>
                <a:lnTo>
                  <a:pt x="5851096" y="3089525"/>
                </a:lnTo>
                <a:lnTo>
                  <a:pt x="5680952" y="3089525"/>
                </a:lnTo>
                <a:lnTo>
                  <a:pt x="5661219" y="3084683"/>
                </a:lnTo>
                <a:cubicBezTo>
                  <a:pt x="5352738" y="2982764"/>
                  <a:pt x="5121893" y="2720025"/>
                  <a:pt x="5075873" y="2400097"/>
                </a:cubicBezTo>
                <a:cubicBezTo>
                  <a:pt x="5075697" y="2400042"/>
                  <a:pt x="5075522" y="2400037"/>
                  <a:pt x="5075344" y="2400032"/>
                </a:cubicBezTo>
                <a:lnTo>
                  <a:pt x="5074781" y="2393114"/>
                </a:lnTo>
                <a:cubicBezTo>
                  <a:pt x="5069489" y="2361770"/>
                  <a:pt x="5066925" y="2329761"/>
                  <a:pt x="5066970" y="2297292"/>
                </a:cubicBezTo>
                <a:cubicBezTo>
                  <a:pt x="5065597" y="2291461"/>
                  <a:pt x="5065535" y="2285589"/>
                  <a:pt x="5065535" y="2279702"/>
                </a:cubicBezTo>
                <a:close/>
                <a:moveTo>
                  <a:pt x="5065533" y="486299"/>
                </a:moveTo>
                <a:cubicBezTo>
                  <a:pt x="5065533" y="480458"/>
                  <a:pt x="5065595" y="474631"/>
                  <a:pt x="5066968" y="468842"/>
                </a:cubicBezTo>
                <a:cubicBezTo>
                  <a:pt x="5066923" y="436636"/>
                  <a:pt x="5069486" y="404884"/>
                  <a:pt x="5074776" y="373792"/>
                </a:cubicBezTo>
                <a:lnTo>
                  <a:pt x="5075341" y="366915"/>
                </a:lnTo>
                <a:cubicBezTo>
                  <a:pt x="5075518" y="366910"/>
                  <a:pt x="5075694" y="366905"/>
                  <a:pt x="5075869" y="366850"/>
                </a:cubicBezTo>
                <a:cubicBezTo>
                  <a:pt x="5089628" y="271960"/>
                  <a:pt x="5119903" y="182140"/>
                  <a:pt x="5163966" y="100280"/>
                </a:cubicBezTo>
                <a:lnTo>
                  <a:pt x="5229488" y="0"/>
                </a:lnTo>
                <a:lnTo>
                  <a:pt x="5405629" y="0"/>
                </a:lnTo>
                <a:lnTo>
                  <a:pt x="5334254" y="79433"/>
                </a:lnTo>
                <a:cubicBezTo>
                  <a:pt x="5276439" y="159050"/>
                  <a:pt x="5235311" y="250706"/>
                  <a:pt x="5215512" y="349642"/>
                </a:cubicBezTo>
                <a:cubicBezTo>
                  <a:pt x="5406992" y="309201"/>
                  <a:pt x="5570544" y="197965"/>
                  <a:pt x="5674730" y="45955"/>
                </a:cubicBezTo>
                <a:lnTo>
                  <a:pt x="5697983" y="0"/>
                </a:lnTo>
                <a:lnTo>
                  <a:pt x="5851096" y="0"/>
                </a:lnTo>
                <a:lnTo>
                  <a:pt x="5851096" y="4349"/>
                </a:lnTo>
                <a:lnTo>
                  <a:pt x="5799246" y="99096"/>
                </a:lnTo>
                <a:cubicBezTo>
                  <a:pt x="5669765" y="299632"/>
                  <a:pt x="5454064" y="443705"/>
                  <a:pt x="5201524" y="484784"/>
                </a:cubicBezTo>
                <a:lnTo>
                  <a:pt x="5201403" y="485964"/>
                </a:lnTo>
                <a:cubicBezTo>
                  <a:pt x="5195847" y="487004"/>
                  <a:pt x="5190272" y="487979"/>
                  <a:pt x="5184438" y="487548"/>
                </a:cubicBezTo>
                <a:cubicBezTo>
                  <a:pt x="5151829" y="493257"/>
                  <a:pt x="5118478" y="496322"/>
                  <a:pt x="5084610" y="496864"/>
                </a:cubicBezTo>
                <a:lnTo>
                  <a:pt x="5066703" y="498535"/>
                </a:lnTo>
                <a:lnTo>
                  <a:pt x="5066676" y="498027"/>
                </a:lnTo>
                <a:lnTo>
                  <a:pt x="5066154" y="498061"/>
                </a:lnTo>
                <a:cubicBezTo>
                  <a:pt x="5065562" y="494151"/>
                  <a:pt x="5065533" y="490228"/>
                  <a:pt x="5065533" y="486299"/>
                </a:cubicBezTo>
                <a:close/>
                <a:moveTo>
                  <a:pt x="5065533" y="2244520"/>
                </a:moveTo>
                <a:cubicBezTo>
                  <a:pt x="5065533" y="2238678"/>
                  <a:pt x="5065595" y="2232850"/>
                  <a:pt x="5066968" y="2227062"/>
                </a:cubicBezTo>
                <a:cubicBezTo>
                  <a:pt x="5066923" y="2194855"/>
                  <a:pt x="5069486" y="2163105"/>
                  <a:pt x="5074776" y="2132012"/>
                </a:cubicBezTo>
                <a:lnTo>
                  <a:pt x="5075341" y="2125135"/>
                </a:lnTo>
                <a:cubicBezTo>
                  <a:pt x="5075518" y="2125130"/>
                  <a:pt x="5075694" y="2125125"/>
                  <a:pt x="5075869" y="2125070"/>
                </a:cubicBezTo>
                <a:cubicBezTo>
                  <a:pt x="5128465" y="1762307"/>
                  <a:pt x="5422464" y="1473657"/>
                  <a:pt x="5797863" y="1412593"/>
                </a:cubicBezTo>
                <a:lnTo>
                  <a:pt x="5797985" y="1411413"/>
                </a:lnTo>
                <a:cubicBezTo>
                  <a:pt x="5803539" y="1410374"/>
                  <a:pt x="5809112" y="1409399"/>
                  <a:pt x="5814946" y="1409830"/>
                </a:cubicBezTo>
                <a:lnTo>
                  <a:pt x="5851096" y="1406457"/>
                </a:lnTo>
                <a:lnTo>
                  <a:pt x="5851096" y="1762823"/>
                </a:lnTo>
                <a:lnTo>
                  <a:pt x="5841309" y="1786304"/>
                </a:lnTo>
                <a:cubicBezTo>
                  <a:pt x="5718836" y="2023390"/>
                  <a:pt x="5483074" y="2197206"/>
                  <a:pt x="5201524" y="2243004"/>
                </a:cubicBezTo>
                <a:lnTo>
                  <a:pt x="5201403" y="2244184"/>
                </a:lnTo>
                <a:cubicBezTo>
                  <a:pt x="5195847" y="2245223"/>
                  <a:pt x="5190272" y="2246198"/>
                  <a:pt x="5184438" y="2245767"/>
                </a:cubicBezTo>
                <a:cubicBezTo>
                  <a:pt x="5151829" y="2251477"/>
                  <a:pt x="5118478" y="2254542"/>
                  <a:pt x="5084610" y="2255084"/>
                </a:cubicBezTo>
                <a:lnTo>
                  <a:pt x="5066703" y="2256755"/>
                </a:lnTo>
                <a:lnTo>
                  <a:pt x="5066676" y="2256246"/>
                </a:lnTo>
                <a:lnTo>
                  <a:pt x="5066154" y="2256280"/>
                </a:lnTo>
                <a:cubicBezTo>
                  <a:pt x="5065562" y="2252372"/>
                  <a:pt x="5065533" y="2248449"/>
                  <a:pt x="5065533" y="2244520"/>
                </a:cubicBezTo>
                <a:close/>
                <a:moveTo>
                  <a:pt x="4325732" y="1223782"/>
                </a:moveTo>
                <a:cubicBezTo>
                  <a:pt x="4613612" y="1162499"/>
                  <a:pt x="4838363" y="939930"/>
                  <a:pt x="4894096" y="659222"/>
                </a:cubicBezTo>
                <a:cubicBezTo>
                  <a:pt x="4606215" y="720505"/>
                  <a:pt x="4381464" y="943074"/>
                  <a:pt x="4325732" y="1223782"/>
                </a:cubicBezTo>
                <a:close/>
                <a:moveTo>
                  <a:pt x="4325732" y="1547735"/>
                </a:moveTo>
                <a:cubicBezTo>
                  <a:pt x="4381465" y="1826239"/>
                  <a:pt x="4606215" y="2047060"/>
                  <a:pt x="4894096" y="2107862"/>
                </a:cubicBezTo>
                <a:cubicBezTo>
                  <a:pt x="4838364" y="1829358"/>
                  <a:pt x="4613612" y="1608537"/>
                  <a:pt x="4325732" y="1547735"/>
                </a:cubicBezTo>
                <a:close/>
                <a:moveTo>
                  <a:pt x="4325732" y="2982001"/>
                </a:moveTo>
                <a:cubicBezTo>
                  <a:pt x="4613612" y="2920718"/>
                  <a:pt x="4838363" y="2698150"/>
                  <a:pt x="4894096" y="2417442"/>
                </a:cubicBezTo>
                <a:cubicBezTo>
                  <a:pt x="4606215" y="2478725"/>
                  <a:pt x="4381464" y="2701294"/>
                  <a:pt x="4325732" y="2982001"/>
                </a:cubicBezTo>
                <a:close/>
                <a:moveTo>
                  <a:pt x="4256134" y="0"/>
                </a:moveTo>
                <a:lnTo>
                  <a:pt x="4411625" y="0"/>
                </a:lnTo>
                <a:lnTo>
                  <a:pt x="4434878" y="45955"/>
                </a:lnTo>
                <a:cubicBezTo>
                  <a:pt x="4539065" y="197965"/>
                  <a:pt x="4702616" y="309201"/>
                  <a:pt x="4894096" y="349642"/>
                </a:cubicBezTo>
                <a:cubicBezTo>
                  <a:pt x="4874298" y="250706"/>
                  <a:pt x="4833170" y="159050"/>
                  <a:pt x="4775353" y="79433"/>
                </a:cubicBezTo>
                <a:lnTo>
                  <a:pt x="4703980" y="0"/>
                </a:lnTo>
                <a:lnTo>
                  <a:pt x="4880119" y="0"/>
                </a:lnTo>
                <a:lnTo>
                  <a:pt x="4945641" y="100280"/>
                </a:lnTo>
                <a:cubicBezTo>
                  <a:pt x="4989705" y="182140"/>
                  <a:pt x="5019980" y="271960"/>
                  <a:pt x="5033738" y="366850"/>
                </a:cubicBezTo>
                <a:cubicBezTo>
                  <a:pt x="5033914" y="366905"/>
                  <a:pt x="5034090" y="366910"/>
                  <a:pt x="5034267" y="366915"/>
                </a:cubicBezTo>
                <a:lnTo>
                  <a:pt x="5034832" y="373792"/>
                </a:lnTo>
                <a:cubicBezTo>
                  <a:pt x="5040122" y="404884"/>
                  <a:pt x="5042685" y="436636"/>
                  <a:pt x="5042640" y="468842"/>
                </a:cubicBezTo>
                <a:cubicBezTo>
                  <a:pt x="5044013" y="474631"/>
                  <a:pt x="5044074" y="480458"/>
                  <a:pt x="5044074" y="486299"/>
                </a:cubicBezTo>
                <a:cubicBezTo>
                  <a:pt x="5044074" y="490228"/>
                  <a:pt x="5044046" y="494151"/>
                  <a:pt x="5043454" y="498061"/>
                </a:cubicBezTo>
                <a:lnTo>
                  <a:pt x="5042932" y="498027"/>
                </a:lnTo>
                <a:lnTo>
                  <a:pt x="5042905" y="498535"/>
                </a:lnTo>
                <a:lnTo>
                  <a:pt x="5024997" y="496864"/>
                </a:lnTo>
                <a:cubicBezTo>
                  <a:pt x="4991129" y="496322"/>
                  <a:pt x="4957779" y="493257"/>
                  <a:pt x="4925170" y="487548"/>
                </a:cubicBezTo>
                <a:cubicBezTo>
                  <a:pt x="4919336" y="487979"/>
                  <a:pt x="4913761" y="487004"/>
                  <a:pt x="4908205" y="485964"/>
                </a:cubicBezTo>
                <a:lnTo>
                  <a:pt x="4908084" y="484784"/>
                </a:lnTo>
                <a:cubicBezTo>
                  <a:pt x="4655545" y="443705"/>
                  <a:pt x="4439844" y="299632"/>
                  <a:pt x="4310363" y="99096"/>
                </a:cubicBezTo>
                <a:close/>
                <a:moveTo>
                  <a:pt x="4178216" y="3089525"/>
                </a:moveTo>
                <a:lnTo>
                  <a:pt x="4184996" y="3006343"/>
                </a:lnTo>
                <a:lnTo>
                  <a:pt x="4185561" y="2999411"/>
                </a:lnTo>
                <a:cubicBezTo>
                  <a:pt x="4185737" y="2999406"/>
                  <a:pt x="4185914" y="2999401"/>
                  <a:pt x="4186090" y="2999346"/>
                </a:cubicBezTo>
                <a:cubicBezTo>
                  <a:pt x="4238685" y="2633713"/>
                  <a:pt x="4532684" y="2342777"/>
                  <a:pt x="4908083" y="2281230"/>
                </a:cubicBezTo>
                <a:lnTo>
                  <a:pt x="4908205" y="2280040"/>
                </a:lnTo>
                <a:cubicBezTo>
                  <a:pt x="4913759" y="2278993"/>
                  <a:pt x="4919332" y="2278011"/>
                  <a:pt x="4925166" y="2278445"/>
                </a:cubicBezTo>
                <a:cubicBezTo>
                  <a:pt x="4957787" y="2272687"/>
                  <a:pt x="4991150" y="2269598"/>
                  <a:pt x="5025030" y="2269052"/>
                </a:cubicBezTo>
                <a:lnTo>
                  <a:pt x="5042905" y="2267371"/>
                </a:lnTo>
                <a:lnTo>
                  <a:pt x="5042932" y="2267882"/>
                </a:lnTo>
                <a:lnTo>
                  <a:pt x="5043453" y="2267848"/>
                </a:lnTo>
                <a:lnTo>
                  <a:pt x="5044074" y="2279702"/>
                </a:lnTo>
                <a:cubicBezTo>
                  <a:pt x="5044074" y="2285589"/>
                  <a:pt x="5044013" y="2291461"/>
                  <a:pt x="5042640" y="2297292"/>
                </a:cubicBezTo>
                <a:cubicBezTo>
                  <a:pt x="5042685" y="2329761"/>
                  <a:pt x="5040121" y="2361770"/>
                  <a:pt x="5034829" y="2393114"/>
                </a:cubicBezTo>
                <a:lnTo>
                  <a:pt x="5034266" y="2400032"/>
                </a:lnTo>
                <a:cubicBezTo>
                  <a:pt x="5034088" y="2400037"/>
                  <a:pt x="5033912" y="2400042"/>
                  <a:pt x="5033737" y="2400097"/>
                </a:cubicBezTo>
                <a:cubicBezTo>
                  <a:pt x="4987717" y="2720025"/>
                  <a:pt x="4756872" y="2982764"/>
                  <a:pt x="4448391" y="3084683"/>
                </a:cubicBezTo>
                <a:lnTo>
                  <a:pt x="4428658" y="3089525"/>
                </a:lnTo>
                <a:close/>
                <a:moveTo>
                  <a:pt x="4175753" y="1361522"/>
                </a:moveTo>
                <a:cubicBezTo>
                  <a:pt x="4175753" y="1355634"/>
                  <a:pt x="4175815" y="1349760"/>
                  <a:pt x="4177187" y="1343926"/>
                </a:cubicBezTo>
                <a:cubicBezTo>
                  <a:pt x="4177144" y="1311465"/>
                  <a:pt x="4179705" y="1279462"/>
                  <a:pt x="4184996" y="1248124"/>
                </a:cubicBezTo>
                <a:lnTo>
                  <a:pt x="4185561" y="1241192"/>
                </a:lnTo>
                <a:cubicBezTo>
                  <a:pt x="4185737" y="1241187"/>
                  <a:pt x="4185914" y="1241182"/>
                  <a:pt x="4186090" y="1241127"/>
                </a:cubicBezTo>
                <a:cubicBezTo>
                  <a:pt x="4238685" y="875493"/>
                  <a:pt x="4532684" y="584557"/>
                  <a:pt x="4908083" y="523010"/>
                </a:cubicBezTo>
                <a:lnTo>
                  <a:pt x="4908205" y="521820"/>
                </a:lnTo>
                <a:cubicBezTo>
                  <a:pt x="4913759" y="520774"/>
                  <a:pt x="4919332" y="519792"/>
                  <a:pt x="4925166" y="520226"/>
                </a:cubicBezTo>
                <a:cubicBezTo>
                  <a:pt x="4957787" y="514468"/>
                  <a:pt x="4991150" y="511379"/>
                  <a:pt x="5025030" y="510833"/>
                </a:cubicBezTo>
                <a:lnTo>
                  <a:pt x="5042905" y="509151"/>
                </a:lnTo>
                <a:lnTo>
                  <a:pt x="5042932" y="509663"/>
                </a:lnTo>
                <a:lnTo>
                  <a:pt x="5043453" y="509629"/>
                </a:lnTo>
                <a:lnTo>
                  <a:pt x="5044074" y="521483"/>
                </a:lnTo>
                <a:cubicBezTo>
                  <a:pt x="5044074" y="527369"/>
                  <a:pt x="5044013" y="533241"/>
                  <a:pt x="5042640" y="539073"/>
                </a:cubicBezTo>
                <a:cubicBezTo>
                  <a:pt x="5042685" y="571542"/>
                  <a:pt x="5040121" y="603550"/>
                  <a:pt x="5034829" y="634895"/>
                </a:cubicBezTo>
                <a:lnTo>
                  <a:pt x="5034266" y="641812"/>
                </a:lnTo>
                <a:cubicBezTo>
                  <a:pt x="5034088" y="641817"/>
                  <a:pt x="5033912" y="641823"/>
                  <a:pt x="5033737" y="641878"/>
                </a:cubicBezTo>
                <a:cubicBezTo>
                  <a:pt x="4981143" y="1007510"/>
                  <a:pt x="4687144" y="1298446"/>
                  <a:pt x="4311744" y="1359994"/>
                </a:cubicBezTo>
                <a:lnTo>
                  <a:pt x="4311623" y="1361184"/>
                </a:lnTo>
                <a:cubicBezTo>
                  <a:pt x="4306067" y="1362231"/>
                  <a:pt x="4300492" y="1363214"/>
                  <a:pt x="4294658" y="1362780"/>
                </a:cubicBezTo>
                <a:cubicBezTo>
                  <a:pt x="4262048" y="1368535"/>
                  <a:pt x="4228698" y="1371623"/>
                  <a:pt x="4194831" y="1372169"/>
                </a:cubicBezTo>
                <a:lnTo>
                  <a:pt x="4176923" y="1373854"/>
                </a:lnTo>
                <a:lnTo>
                  <a:pt x="4176896" y="1373341"/>
                </a:lnTo>
                <a:lnTo>
                  <a:pt x="4176374" y="1373376"/>
                </a:lnTo>
                <a:cubicBezTo>
                  <a:pt x="4175781" y="1369436"/>
                  <a:pt x="4175753" y="1365482"/>
                  <a:pt x="4175753" y="1361522"/>
                </a:cubicBezTo>
                <a:close/>
                <a:moveTo>
                  <a:pt x="4175753" y="1411078"/>
                </a:moveTo>
                <a:lnTo>
                  <a:pt x="4176375" y="1399317"/>
                </a:lnTo>
                <a:lnTo>
                  <a:pt x="4176896" y="1399351"/>
                </a:lnTo>
                <a:lnTo>
                  <a:pt x="4176923" y="1398843"/>
                </a:lnTo>
                <a:lnTo>
                  <a:pt x="4194799" y="1400511"/>
                </a:lnTo>
                <a:cubicBezTo>
                  <a:pt x="4228677" y="1401053"/>
                  <a:pt x="4262041" y="1404118"/>
                  <a:pt x="4294662" y="1409831"/>
                </a:cubicBezTo>
                <a:cubicBezTo>
                  <a:pt x="4300495" y="1409399"/>
                  <a:pt x="4306069" y="1410375"/>
                  <a:pt x="4311623" y="1411413"/>
                </a:cubicBezTo>
                <a:lnTo>
                  <a:pt x="4311745" y="1412593"/>
                </a:lnTo>
                <a:cubicBezTo>
                  <a:pt x="4687144" y="1473657"/>
                  <a:pt x="4981143" y="1762307"/>
                  <a:pt x="5033738" y="2125070"/>
                </a:cubicBezTo>
                <a:cubicBezTo>
                  <a:pt x="5033914" y="2125125"/>
                  <a:pt x="5034090" y="2125130"/>
                  <a:pt x="5034267" y="2125135"/>
                </a:cubicBezTo>
                <a:lnTo>
                  <a:pt x="5034832" y="2132012"/>
                </a:lnTo>
                <a:cubicBezTo>
                  <a:pt x="5040122" y="2163105"/>
                  <a:pt x="5042685" y="2194855"/>
                  <a:pt x="5042640" y="2227062"/>
                </a:cubicBezTo>
                <a:cubicBezTo>
                  <a:pt x="5044013" y="2232850"/>
                  <a:pt x="5044074" y="2238678"/>
                  <a:pt x="5044074" y="2244520"/>
                </a:cubicBezTo>
                <a:cubicBezTo>
                  <a:pt x="5044074" y="2248449"/>
                  <a:pt x="5044046" y="2252372"/>
                  <a:pt x="5043454" y="2256280"/>
                </a:cubicBezTo>
                <a:lnTo>
                  <a:pt x="5042932" y="2256246"/>
                </a:lnTo>
                <a:lnTo>
                  <a:pt x="5042905" y="2256755"/>
                </a:lnTo>
                <a:lnTo>
                  <a:pt x="5024997" y="2255084"/>
                </a:lnTo>
                <a:cubicBezTo>
                  <a:pt x="4991129" y="2254542"/>
                  <a:pt x="4957779" y="2251477"/>
                  <a:pt x="4925170" y="2245767"/>
                </a:cubicBezTo>
                <a:cubicBezTo>
                  <a:pt x="4919336" y="2246198"/>
                  <a:pt x="4913761" y="2245223"/>
                  <a:pt x="4908205" y="2244184"/>
                </a:cubicBezTo>
                <a:lnTo>
                  <a:pt x="4908084" y="2243004"/>
                </a:lnTo>
                <a:cubicBezTo>
                  <a:pt x="4532684" y="2181939"/>
                  <a:pt x="4238685" y="1893288"/>
                  <a:pt x="4186091" y="1530527"/>
                </a:cubicBezTo>
                <a:cubicBezTo>
                  <a:pt x="4185915" y="1530472"/>
                  <a:pt x="4185739" y="1530468"/>
                  <a:pt x="4185562" y="1530463"/>
                </a:cubicBezTo>
                <a:lnTo>
                  <a:pt x="4184999" y="1523599"/>
                </a:lnTo>
                <a:cubicBezTo>
                  <a:pt x="4179707" y="1492501"/>
                  <a:pt x="4177144" y="1460743"/>
                  <a:pt x="4177187" y="1428529"/>
                </a:cubicBezTo>
                <a:cubicBezTo>
                  <a:pt x="4175815" y="1422743"/>
                  <a:pt x="4175753" y="1416918"/>
                  <a:pt x="4175753" y="1411078"/>
                </a:cubicBezTo>
                <a:close/>
                <a:moveTo>
                  <a:pt x="3445328" y="659222"/>
                </a:moveTo>
                <a:cubicBezTo>
                  <a:pt x="3501061" y="939930"/>
                  <a:pt x="3725812" y="1162499"/>
                  <a:pt x="4013692" y="1223782"/>
                </a:cubicBezTo>
                <a:cubicBezTo>
                  <a:pt x="3957960" y="943074"/>
                  <a:pt x="3733209" y="720505"/>
                  <a:pt x="3445328" y="659222"/>
                </a:cubicBezTo>
                <a:close/>
                <a:moveTo>
                  <a:pt x="3445328" y="2417442"/>
                </a:moveTo>
                <a:cubicBezTo>
                  <a:pt x="3501061" y="2698150"/>
                  <a:pt x="3725812" y="2920718"/>
                  <a:pt x="4013692" y="2982001"/>
                </a:cubicBezTo>
                <a:cubicBezTo>
                  <a:pt x="3957960" y="2701294"/>
                  <a:pt x="3733209" y="2478725"/>
                  <a:pt x="3445328" y="2417442"/>
                </a:cubicBezTo>
                <a:close/>
                <a:moveTo>
                  <a:pt x="3445326" y="2107862"/>
                </a:moveTo>
                <a:cubicBezTo>
                  <a:pt x="3733207" y="2047060"/>
                  <a:pt x="3957957" y="1826239"/>
                  <a:pt x="4013690" y="1547735"/>
                </a:cubicBezTo>
                <a:cubicBezTo>
                  <a:pt x="3725809" y="1608537"/>
                  <a:pt x="3501058" y="1829358"/>
                  <a:pt x="3445326" y="2107862"/>
                </a:cubicBezTo>
                <a:close/>
                <a:moveTo>
                  <a:pt x="3295350" y="521483"/>
                </a:moveTo>
                <a:lnTo>
                  <a:pt x="3295971" y="509629"/>
                </a:lnTo>
                <a:lnTo>
                  <a:pt x="3296492" y="509663"/>
                </a:lnTo>
                <a:lnTo>
                  <a:pt x="3296519" y="509151"/>
                </a:lnTo>
                <a:lnTo>
                  <a:pt x="3314395" y="510833"/>
                </a:lnTo>
                <a:cubicBezTo>
                  <a:pt x="3348274" y="511379"/>
                  <a:pt x="3381637" y="514468"/>
                  <a:pt x="3414258" y="520226"/>
                </a:cubicBezTo>
                <a:cubicBezTo>
                  <a:pt x="3420092" y="519792"/>
                  <a:pt x="3425665" y="520774"/>
                  <a:pt x="3431219" y="521820"/>
                </a:cubicBezTo>
                <a:lnTo>
                  <a:pt x="3431341" y="523010"/>
                </a:lnTo>
                <a:cubicBezTo>
                  <a:pt x="3806740" y="584557"/>
                  <a:pt x="4100739" y="875493"/>
                  <a:pt x="4153335" y="1241127"/>
                </a:cubicBezTo>
                <a:cubicBezTo>
                  <a:pt x="4153510" y="1241182"/>
                  <a:pt x="4153688" y="1241187"/>
                  <a:pt x="4153863" y="1241192"/>
                </a:cubicBezTo>
                <a:lnTo>
                  <a:pt x="4154429" y="1248124"/>
                </a:lnTo>
                <a:cubicBezTo>
                  <a:pt x="4159718" y="1279462"/>
                  <a:pt x="4162281" y="1311465"/>
                  <a:pt x="4162237" y="1343926"/>
                </a:cubicBezTo>
                <a:cubicBezTo>
                  <a:pt x="4163610" y="1349760"/>
                  <a:pt x="4163671" y="1355634"/>
                  <a:pt x="4163671" y="1361522"/>
                </a:cubicBezTo>
                <a:cubicBezTo>
                  <a:pt x="4163671" y="1365482"/>
                  <a:pt x="4163642" y="1369436"/>
                  <a:pt x="4163050" y="1373376"/>
                </a:cubicBezTo>
                <a:lnTo>
                  <a:pt x="4162528" y="1373341"/>
                </a:lnTo>
                <a:lnTo>
                  <a:pt x="4162501" y="1373854"/>
                </a:lnTo>
                <a:lnTo>
                  <a:pt x="4144594" y="1372169"/>
                </a:lnTo>
                <a:cubicBezTo>
                  <a:pt x="4110727" y="1371623"/>
                  <a:pt x="4077375" y="1368535"/>
                  <a:pt x="4044766" y="1362780"/>
                </a:cubicBezTo>
                <a:cubicBezTo>
                  <a:pt x="4038932" y="1363214"/>
                  <a:pt x="4033357" y="1362231"/>
                  <a:pt x="4027802" y="1361184"/>
                </a:cubicBezTo>
                <a:lnTo>
                  <a:pt x="4027681" y="1359994"/>
                </a:lnTo>
                <a:cubicBezTo>
                  <a:pt x="3652280" y="1298446"/>
                  <a:pt x="3358281" y="1007510"/>
                  <a:pt x="3305687" y="641878"/>
                </a:cubicBezTo>
                <a:cubicBezTo>
                  <a:pt x="3305511" y="641823"/>
                  <a:pt x="3305336" y="641818"/>
                  <a:pt x="3305158" y="641812"/>
                </a:cubicBezTo>
                <a:lnTo>
                  <a:pt x="3304595" y="634895"/>
                </a:lnTo>
                <a:cubicBezTo>
                  <a:pt x="3299303" y="603550"/>
                  <a:pt x="3296740" y="571542"/>
                  <a:pt x="3296784" y="539073"/>
                </a:cubicBezTo>
                <a:cubicBezTo>
                  <a:pt x="3295411" y="533241"/>
                  <a:pt x="3295350" y="527369"/>
                  <a:pt x="3295350" y="521483"/>
                </a:cubicBezTo>
                <a:close/>
                <a:moveTo>
                  <a:pt x="3295350" y="2279702"/>
                </a:moveTo>
                <a:lnTo>
                  <a:pt x="3295971" y="2267848"/>
                </a:lnTo>
                <a:lnTo>
                  <a:pt x="3296492" y="2267882"/>
                </a:lnTo>
                <a:lnTo>
                  <a:pt x="3296519" y="2267371"/>
                </a:lnTo>
                <a:lnTo>
                  <a:pt x="3314395" y="2269052"/>
                </a:lnTo>
                <a:cubicBezTo>
                  <a:pt x="3348274" y="2269598"/>
                  <a:pt x="3381637" y="2272687"/>
                  <a:pt x="3414258" y="2278445"/>
                </a:cubicBezTo>
                <a:cubicBezTo>
                  <a:pt x="3420092" y="2278011"/>
                  <a:pt x="3425665" y="2278993"/>
                  <a:pt x="3431219" y="2280040"/>
                </a:cubicBezTo>
                <a:lnTo>
                  <a:pt x="3431341" y="2281230"/>
                </a:lnTo>
                <a:cubicBezTo>
                  <a:pt x="3806740" y="2342777"/>
                  <a:pt x="4100739" y="2633713"/>
                  <a:pt x="4153335" y="2999346"/>
                </a:cubicBezTo>
                <a:cubicBezTo>
                  <a:pt x="4153510" y="2999401"/>
                  <a:pt x="4153688" y="2999406"/>
                  <a:pt x="4153863" y="2999411"/>
                </a:cubicBezTo>
                <a:lnTo>
                  <a:pt x="4154429" y="3006343"/>
                </a:lnTo>
                <a:lnTo>
                  <a:pt x="4161209" y="3089525"/>
                </a:lnTo>
                <a:lnTo>
                  <a:pt x="3910768" y="3089525"/>
                </a:lnTo>
                <a:lnTo>
                  <a:pt x="3891034" y="3084683"/>
                </a:lnTo>
                <a:cubicBezTo>
                  <a:pt x="3582552" y="2982764"/>
                  <a:pt x="3351706" y="2720025"/>
                  <a:pt x="3305687" y="2400097"/>
                </a:cubicBezTo>
                <a:cubicBezTo>
                  <a:pt x="3305511" y="2400042"/>
                  <a:pt x="3305336" y="2400037"/>
                  <a:pt x="3305158" y="2400032"/>
                </a:cubicBezTo>
                <a:lnTo>
                  <a:pt x="3304595" y="2393114"/>
                </a:lnTo>
                <a:cubicBezTo>
                  <a:pt x="3299303" y="2361770"/>
                  <a:pt x="3296740" y="2329761"/>
                  <a:pt x="3296784" y="2297292"/>
                </a:cubicBezTo>
                <a:cubicBezTo>
                  <a:pt x="3295411" y="2291461"/>
                  <a:pt x="3295350" y="2285589"/>
                  <a:pt x="3295350" y="2279702"/>
                </a:cubicBezTo>
                <a:close/>
                <a:moveTo>
                  <a:pt x="3295347" y="486299"/>
                </a:moveTo>
                <a:cubicBezTo>
                  <a:pt x="3295347" y="480458"/>
                  <a:pt x="3295409" y="474631"/>
                  <a:pt x="3296782" y="468842"/>
                </a:cubicBezTo>
                <a:cubicBezTo>
                  <a:pt x="3296738" y="436636"/>
                  <a:pt x="3299300" y="404884"/>
                  <a:pt x="3304590" y="373792"/>
                </a:cubicBezTo>
                <a:lnTo>
                  <a:pt x="3305155" y="366915"/>
                </a:lnTo>
                <a:cubicBezTo>
                  <a:pt x="3305332" y="366910"/>
                  <a:pt x="3305508" y="366905"/>
                  <a:pt x="3305684" y="366850"/>
                </a:cubicBezTo>
                <a:cubicBezTo>
                  <a:pt x="3319442" y="271960"/>
                  <a:pt x="3349717" y="182140"/>
                  <a:pt x="3393781" y="100280"/>
                </a:cubicBezTo>
                <a:lnTo>
                  <a:pt x="3459303" y="0"/>
                </a:lnTo>
                <a:lnTo>
                  <a:pt x="3635443" y="0"/>
                </a:lnTo>
                <a:lnTo>
                  <a:pt x="3564068" y="79433"/>
                </a:lnTo>
                <a:cubicBezTo>
                  <a:pt x="3506253" y="159050"/>
                  <a:pt x="3465125" y="250706"/>
                  <a:pt x="3445326" y="349642"/>
                </a:cubicBezTo>
                <a:cubicBezTo>
                  <a:pt x="3636807" y="309201"/>
                  <a:pt x="3800358" y="197965"/>
                  <a:pt x="3904544" y="45955"/>
                </a:cubicBezTo>
                <a:lnTo>
                  <a:pt x="3927798" y="0"/>
                </a:lnTo>
                <a:lnTo>
                  <a:pt x="4083290" y="0"/>
                </a:lnTo>
                <a:lnTo>
                  <a:pt x="4029061" y="99096"/>
                </a:lnTo>
                <a:cubicBezTo>
                  <a:pt x="3899579" y="299632"/>
                  <a:pt x="3683877" y="443705"/>
                  <a:pt x="3431338" y="484784"/>
                </a:cubicBezTo>
                <a:lnTo>
                  <a:pt x="3431217" y="485964"/>
                </a:lnTo>
                <a:cubicBezTo>
                  <a:pt x="3425661" y="487004"/>
                  <a:pt x="3420086" y="487979"/>
                  <a:pt x="3414252" y="487548"/>
                </a:cubicBezTo>
                <a:cubicBezTo>
                  <a:pt x="3381643" y="493257"/>
                  <a:pt x="3348292" y="496322"/>
                  <a:pt x="3314425" y="496864"/>
                </a:cubicBezTo>
                <a:lnTo>
                  <a:pt x="3296517" y="498535"/>
                </a:lnTo>
                <a:lnTo>
                  <a:pt x="3296490" y="498027"/>
                </a:lnTo>
                <a:lnTo>
                  <a:pt x="3295968" y="498061"/>
                </a:lnTo>
                <a:cubicBezTo>
                  <a:pt x="3295376" y="494151"/>
                  <a:pt x="3295347" y="490228"/>
                  <a:pt x="3295347" y="486299"/>
                </a:cubicBezTo>
                <a:close/>
                <a:moveTo>
                  <a:pt x="3295347" y="2244520"/>
                </a:moveTo>
                <a:cubicBezTo>
                  <a:pt x="3295347" y="2238678"/>
                  <a:pt x="3295409" y="2232850"/>
                  <a:pt x="3296782" y="2227062"/>
                </a:cubicBezTo>
                <a:cubicBezTo>
                  <a:pt x="3296738" y="2194855"/>
                  <a:pt x="3299300" y="2163105"/>
                  <a:pt x="3304590" y="2132012"/>
                </a:cubicBezTo>
                <a:lnTo>
                  <a:pt x="3305155" y="2125135"/>
                </a:lnTo>
                <a:cubicBezTo>
                  <a:pt x="3305332" y="2125130"/>
                  <a:pt x="3305508" y="2125125"/>
                  <a:pt x="3305684" y="2125070"/>
                </a:cubicBezTo>
                <a:cubicBezTo>
                  <a:pt x="3358279" y="1762307"/>
                  <a:pt x="3652278" y="1473657"/>
                  <a:pt x="4027678" y="1412593"/>
                </a:cubicBezTo>
                <a:lnTo>
                  <a:pt x="4027800" y="1411413"/>
                </a:lnTo>
                <a:cubicBezTo>
                  <a:pt x="4033353" y="1410375"/>
                  <a:pt x="4038927" y="1409399"/>
                  <a:pt x="4044760" y="1409831"/>
                </a:cubicBezTo>
                <a:cubicBezTo>
                  <a:pt x="4077382" y="1404118"/>
                  <a:pt x="4110744" y="1401053"/>
                  <a:pt x="4144624" y="1400511"/>
                </a:cubicBezTo>
                <a:lnTo>
                  <a:pt x="4162499" y="1398843"/>
                </a:lnTo>
                <a:lnTo>
                  <a:pt x="4162526" y="1399351"/>
                </a:lnTo>
                <a:lnTo>
                  <a:pt x="4163047" y="1399317"/>
                </a:lnTo>
                <a:lnTo>
                  <a:pt x="4163669" y="1411078"/>
                </a:lnTo>
                <a:cubicBezTo>
                  <a:pt x="4163669" y="1416918"/>
                  <a:pt x="4163608" y="1422743"/>
                  <a:pt x="4162235" y="1428529"/>
                </a:cubicBezTo>
                <a:cubicBezTo>
                  <a:pt x="4162279" y="1460743"/>
                  <a:pt x="4159715" y="1492501"/>
                  <a:pt x="4154424" y="1523599"/>
                </a:cubicBezTo>
                <a:lnTo>
                  <a:pt x="4153860" y="1530463"/>
                </a:lnTo>
                <a:cubicBezTo>
                  <a:pt x="4153683" y="1530468"/>
                  <a:pt x="4153507" y="1530472"/>
                  <a:pt x="4153332" y="1530527"/>
                </a:cubicBezTo>
                <a:cubicBezTo>
                  <a:pt x="4100737" y="1893288"/>
                  <a:pt x="3806738" y="2181939"/>
                  <a:pt x="3431338" y="2243004"/>
                </a:cubicBezTo>
                <a:lnTo>
                  <a:pt x="3431217" y="2244184"/>
                </a:lnTo>
                <a:cubicBezTo>
                  <a:pt x="3425661" y="2245223"/>
                  <a:pt x="3420086" y="2246198"/>
                  <a:pt x="3414252" y="2245767"/>
                </a:cubicBezTo>
                <a:cubicBezTo>
                  <a:pt x="3381643" y="2251477"/>
                  <a:pt x="3348292" y="2254542"/>
                  <a:pt x="3314425" y="2255084"/>
                </a:cubicBezTo>
                <a:lnTo>
                  <a:pt x="3296517" y="2256755"/>
                </a:lnTo>
                <a:lnTo>
                  <a:pt x="3296490" y="2256246"/>
                </a:lnTo>
                <a:lnTo>
                  <a:pt x="3295968" y="2256280"/>
                </a:lnTo>
                <a:cubicBezTo>
                  <a:pt x="3295376" y="2252372"/>
                  <a:pt x="3295347" y="2248449"/>
                  <a:pt x="3295347" y="2244520"/>
                </a:cubicBezTo>
                <a:close/>
                <a:moveTo>
                  <a:pt x="2555546" y="1223782"/>
                </a:moveTo>
                <a:cubicBezTo>
                  <a:pt x="2843426" y="1162499"/>
                  <a:pt x="3068177" y="939930"/>
                  <a:pt x="3123910" y="659222"/>
                </a:cubicBezTo>
                <a:cubicBezTo>
                  <a:pt x="2836029" y="720505"/>
                  <a:pt x="2611278" y="943074"/>
                  <a:pt x="2555546" y="1223782"/>
                </a:cubicBezTo>
                <a:close/>
                <a:moveTo>
                  <a:pt x="2555546" y="1547735"/>
                </a:moveTo>
                <a:cubicBezTo>
                  <a:pt x="2611279" y="1826239"/>
                  <a:pt x="2836029" y="2047060"/>
                  <a:pt x="3123910" y="2107862"/>
                </a:cubicBezTo>
                <a:cubicBezTo>
                  <a:pt x="3068178" y="1829358"/>
                  <a:pt x="2843426" y="1608537"/>
                  <a:pt x="2555546" y="1547735"/>
                </a:cubicBezTo>
                <a:close/>
                <a:moveTo>
                  <a:pt x="2555546" y="2982001"/>
                </a:moveTo>
                <a:cubicBezTo>
                  <a:pt x="2843426" y="2920718"/>
                  <a:pt x="3068177" y="2698150"/>
                  <a:pt x="3123910" y="2417442"/>
                </a:cubicBezTo>
                <a:cubicBezTo>
                  <a:pt x="2836029" y="2478725"/>
                  <a:pt x="2611278" y="2701294"/>
                  <a:pt x="2555546" y="2982001"/>
                </a:cubicBezTo>
                <a:close/>
                <a:moveTo>
                  <a:pt x="2485948" y="0"/>
                </a:moveTo>
                <a:lnTo>
                  <a:pt x="2641440" y="0"/>
                </a:lnTo>
                <a:lnTo>
                  <a:pt x="2664693" y="45955"/>
                </a:lnTo>
                <a:cubicBezTo>
                  <a:pt x="2768879" y="197965"/>
                  <a:pt x="2932430" y="309201"/>
                  <a:pt x="3123910" y="349642"/>
                </a:cubicBezTo>
                <a:cubicBezTo>
                  <a:pt x="3104112" y="250706"/>
                  <a:pt x="3062984" y="159050"/>
                  <a:pt x="3005167" y="79433"/>
                </a:cubicBezTo>
                <a:lnTo>
                  <a:pt x="2933794" y="0"/>
                </a:lnTo>
                <a:lnTo>
                  <a:pt x="3109934" y="0"/>
                </a:lnTo>
                <a:lnTo>
                  <a:pt x="3175456" y="100280"/>
                </a:lnTo>
                <a:cubicBezTo>
                  <a:pt x="3219520" y="182140"/>
                  <a:pt x="3249795" y="271960"/>
                  <a:pt x="3263553" y="366850"/>
                </a:cubicBezTo>
                <a:cubicBezTo>
                  <a:pt x="3263728" y="366905"/>
                  <a:pt x="3263905" y="366910"/>
                  <a:pt x="3264081" y="366915"/>
                </a:cubicBezTo>
                <a:lnTo>
                  <a:pt x="3264647" y="373792"/>
                </a:lnTo>
                <a:cubicBezTo>
                  <a:pt x="3269936" y="404884"/>
                  <a:pt x="3272499" y="436636"/>
                  <a:pt x="3272455" y="468842"/>
                </a:cubicBezTo>
                <a:cubicBezTo>
                  <a:pt x="3273828" y="474631"/>
                  <a:pt x="3273888" y="480458"/>
                  <a:pt x="3273888" y="486299"/>
                </a:cubicBezTo>
                <a:cubicBezTo>
                  <a:pt x="3273888" y="490228"/>
                  <a:pt x="3273860" y="494151"/>
                  <a:pt x="3273268" y="498061"/>
                </a:cubicBezTo>
                <a:lnTo>
                  <a:pt x="3272746" y="498027"/>
                </a:lnTo>
                <a:lnTo>
                  <a:pt x="3272719" y="498535"/>
                </a:lnTo>
                <a:lnTo>
                  <a:pt x="3254811" y="496864"/>
                </a:lnTo>
                <a:cubicBezTo>
                  <a:pt x="3220945" y="496322"/>
                  <a:pt x="3187593" y="493257"/>
                  <a:pt x="3154984" y="487548"/>
                </a:cubicBezTo>
                <a:cubicBezTo>
                  <a:pt x="3149150" y="487979"/>
                  <a:pt x="3143575" y="487004"/>
                  <a:pt x="3138020" y="485964"/>
                </a:cubicBezTo>
                <a:lnTo>
                  <a:pt x="3137899" y="484784"/>
                </a:lnTo>
                <a:cubicBezTo>
                  <a:pt x="2885360" y="443705"/>
                  <a:pt x="2669659" y="299632"/>
                  <a:pt x="2540177" y="99096"/>
                </a:cubicBezTo>
                <a:close/>
                <a:moveTo>
                  <a:pt x="2408030" y="3089525"/>
                </a:moveTo>
                <a:lnTo>
                  <a:pt x="2414810" y="3006343"/>
                </a:lnTo>
                <a:lnTo>
                  <a:pt x="2415375" y="2999411"/>
                </a:lnTo>
                <a:cubicBezTo>
                  <a:pt x="2415552" y="2999406"/>
                  <a:pt x="2415728" y="2999401"/>
                  <a:pt x="2415904" y="2999346"/>
                </a:cubicBezTo>
                <a:cubicBezTo>
                  <a:pt x="2468499" y="2633713"/>
                  <a:pt x="2762498" y="2342777"/>
                  <a:pt x="3137898" y="2281230"/>
                </a:cubicBezTo>
                <a:lnTo>
                  <a:pt x="3138020" y="2280040"/>
                </a:lnTo>
                <a:cubicBezTo>
                  <a:pt x="3143573" y="2278993"/>
                  <a:pt x="3149146" y="2278011"/>
                  <a:pt x="3154980" y="2278445"/>
                </a:cubicBezTo>
                <a:cubicBezTo>
                  <a:pt x="3187602" y="2272687"/>
                  <a:pt x="3220964" y="2269598"/>
                  <a:pt x="3254844" y="2269052"/>
                </a:cubicBezTo>
                <a:lnTo>
                  <a:pt x="3272719" y="2267371"/>
                </a:lnTo>
                <a:lnTo>
                  <a:pt x="3272746" y="2267882"/>
                </a:lnTo>
                <a:lnTo>
                  <a:pt x="3273267" y="2267848"/>
                </a:lnTo>
                <a:lnTo>
                  <a:pt x="3273888" y="2279702"/>
                </a:lnTo>
                <a:cubicBezTo>
                  <a:pt x="3273888" y="2285589"/>
                  <a:pt x="3273828" y="2291461"/>
                  <a:pt x="3272455" y="2297292"/>
                </a:cubicBezTo>
                <a:cubicBezTo>
                  <a:pt x="3272499" y="2329761"/>
                  <a:pt x="3269935" y="2361770"/>
                  <a:pt x="3264644" y="2393114"/>
                </a:cubicBezTo>
                <a:lnTo>
                  <a:pt x="3264080" y="2400032"/>
                </a:lnTo>
                <a:cubicBezTo>
                  <a:pt x="3263903" y="2400037"/>
                  <a:pt x="3263726" y="2400042"/>
                  <a:pt x="3263552" y="2400097"/>
                </a:cubicBezTo>
                <a:cubicBezTo>
                  <a:pt x="3217532" y="2720025"/>
                  <a:pt x="2986686" y="2982764"/>
                  <a:pt x="2678205" y="3084683"/>
                </a:cubicBezTo>
                <a:lnTo>
                  <a:pt x="2658472" y="3089525"/>
                </a:lnTo>
                <a:close/>
                <a:moveTo>
                  <a:pt x="2405567" y="1361522"/>
                </a:moveTo>
                <a:cubicBezTo>
                  <a:pt x="2405567" y="1355634"/>
                  <a:pt x="2405629" y="1349760"/>
                  <a:pt x="2407002" y="1343926"/>
                </a:cubicBezTo>
                <a:cubicBezTo>
                  <a:pt x="2406958" y="1311465"/>
                  <a:pt x="2409520" y="1279462"/>
                  <a:pt x="2414810" y="1248124"/>
                </a:cubicBezTo>
                <a:lnTo>
                  <a:pt x="2415375" y="1241192"/>
                </a:lnTo>
                <a:cubicBezTo>
                  <a:pt x="2415552" y="1241187"/>
                  <a:pt x="2415728" y="1241182"/>
                  <a:pt x="2415904" y="1241127"/>
                </a:cubicBezTo>
                <a:cubicBezTo>
                  <a:pt x="2468499" y="875493"/>
                  <a:pt x="2762498" y="584557"/>
                  <a:pt x="3137898" y="523010"/>
                </a:cubicBezTo>
                <a:lnTo>
                  <a:pt x="3138020" y="521820"/>
                </a:lnTo>
                <a:cubicBezTo>
                  <a:pt x="3143573" y="520774"/>
                  <a:pt x="3149146" y="519792"/>
                  <a:pt x="3154980" y="520226"/>
                </a:cubicBezTo>
                <a:cubicBezTo>
                  <a:pt x="3187602" y="514468"/>
                  <a:pt x="3220964" y="511379"/>
                  <a:pt x="3254844" y="510833"/>
                </a:cubicBezTo>
                <a:lnTo>
                  <a:pt x="3272719" y="509151"/>
                </a:lnTo>
                <a:lnTo>
                  <a:pt x="3272746" y="509663"/>
                </a:lnTo>
                <a:lnTo>
                  <a:pt x="3273267" y="509629"/>
                </a:lnTo>
                <a:lnTo>
                  <a:pt x="3273888" y="521483"/>
                </a:lnTo>
                <a:cubicBezTo>
                  <a:pt x="3273888" y="527369"/>
                  <a:pt x="3273828" y="533241"/>
                  <a:pt x="3272455" y="539073"/>
                </a:cubicBezTo>
                <a:cubicBezTo>
                  <a:pt x="3272499" y="571542"/>
                  <a:pt x="3269935" y="603550"/>
                  <a:pt x="3264644" y="634895"/>
                </a:cubicBezTo>
                <a:lnTo>
                  <a:pt x="3264080" y="641812"/>
                </a:lnTo>
                <a:cubicBezTo>
                  <a:pt x="3263903" y="641818"/>
                  <a:pt x="3263726" y="641823"/>
                  <a:pt x="3263552" y="641878"/>
                </a:cubicBezTo>
                <a:cubicBezTo>
                  <a:pt x="3210957" y="1007510"/>
                  <a:pt x="2916958" y="1298446"/>
                  <a:pt x="2541558" y="1359994"/>
                </a:cubicBezTo>
                <a:lnTo>
                  <a:pt x="2541437" y="1361184"/>
                </a:lnTo>
                <a:cubicBezTo>
                  <a:pt x="2535881" y="1362231"/>
                  <a:pt x="2530306" y="1363214"/>
                  <a:pt x="2524472" y="1362780"/>
                </a:cubicBezTo>
                <a:cubicBezTo>
                  <a:pt x="2491863" y="1368535"/>
                  <a:pt x="2458513" y="1371623"/>
                  <a:pt x="2424645" y="1372169"/>
                </a:cubicBezTo>
                <a:lnTo>
                  <a:pt x="2406737" y="1373854"/>
                </a:lnTo>
                <a:lnTo>
                  <a:pt x="2406710" y="1373341"/>
                </a:lnTo>
                <a:lnTo>
                  <a:pt x="2406188" y="1373376"/>
                </a:lnTo>
                <a:cubicBezTo>
                  <a:pt x="2405596" y="1369436"/>
                  <a:pt x="2405567" y="1365482"/>
                  <a:pt x="2405567" y="1361522"/>
                </a:cubicBezTo>
                <a:close/>
                <a:moveTo>
                  <a:pt x="2405567" y="1411078"/>
                </a:moveTo>
                <a:lnTo>
                  <a:pt x="2406189" y="1399317"/>
                </a:lnTo>
                <a:lnTo>
                  <a:pt x="2406710" y="1399351"/>
                </a:lnTo>
                <a:lnTo>
                  <a:pt x="2406737" y="1398843"/>
                </a:lnTo>
                <a:lnTo>
                  <a:pt x="2424613" y="1400511"/>
                </a:lnTo>
                <a:cubicBezTo>
                  <a:pt x="2458492" y="1401053"/>
                  <a:pt x="2491855" y="1404118"/>
                  <a:pt x="2524476" y="1409831"/>
                </a:cubicBezTo>
                <a:cubicBezTo>
                  <a:pt x="2530309" y="1409399"/>
                  <a:pt x="2535883" y="1410375"/>
                  <a:pt x="2541437" y="1411413"/>
                </a:cubicBezTo>
                <a:lnTo>
                  <a:pt x="2541559" y="1412593"/>
                </a:lnTo>
                <a:cubicBezTo>
                  <a:pt x="2916958" y="1473657"/>
                  <a:pt x="3210957" y="1762307"/>
                  <a:pt x="3263553" y="2125070"/>
                </a:cubicBezTo>
                <a:cubicBezTo>
                  <a:pt x="3263728" y="2125125"/>
                  <a:pt x="3263905" y="2125130"/>
                  <a:pt x="3264081" y="2125135"/>
                </a:cubicBezTo>
                <a:lnTo>
                  <a:pt x="3264647" y="2132012"/>
                </a:lnTo>
                <a:cubicBezTo>
                  <a:pt x="3269936" y="2163105"/>
                  <a:pt x="3272499" y="2194855"/>
                  <a:pt x="3272455" y="2227062"/>
                </a:cubicBezTo>
                <a:cubicBezTo>
                  <a:pt x="3273828" y="2232850"/>
                  <a:pt x="3273888" y="2238678"/>
                  <a:pt x="3273888" y="2244520"/>
                </a:cubicBezTo>
                <a:cubicBezTo>
                  <a:pt x="3273888" y="2248449"/>
                  <a:pt x="3273860" y="2252372"/>
                  <a:pt x="3273268" y="2256280"/>
                </a:cubicBezTo>
                <a:lnTo>
                  <a:pt x="3272746" y="2256246"/>
                </a:lnTo>
                <a:lnTo>
                  <a:pt x="3272719" y="2256755"/>
                </a:lnTo>
                <a:lnTo>
                  <a:pt x="3254811" y="2255084"/>
                </a:lnTo>
                <a:cubicBezTo>
                  <a:pt x="3220945" y="2254542"/>
                  <a:pt x="3187593" y="2251477"/>
                  <a:pt x="3154984" y="2245767"/>
                </a:cubicBezTo>
                <a:cubicBezTo>
                  <a:pt x="3149150" y="2246198"/>
                  <a:pt x="3143575" y="2245223"/>
                  <a:pt x="3138020" y="2244184"/>
                </a:cubicBezTo>
                <a:lnTo>
                  <a:pt x="3137899" y="2243004"/>
                </a:lnTo>
                <a:cubicBezTo>
                  <a:pt x="2762498" y="2181939"/>
                  <a:pt x="2468499" y="1893288"/>
                  <a:pt x="2415905" y="1530527"/>
                </a:cubicBezTo>
                <a:cubicBezTo>
                  <a:pt x="2415730" y="1530472"/>
                  <a:pt x="2415554" y="1530468"/>
                  <a:pt x="2415376" y="1530463"/>
                </a:cubicBezTo>
                <a:lnTo>
                  <a:pt x="2414813" y="1523599"/>
                </a:lnTo>
                <a:cubicBezTo>
                  <a:pt x="2409521" y="1492501"/>
                  <a:pt x="2406958" y="1460743"/>
                  <a:pt x="2407002" y="1428529"/>
                </a:cubicBezTo>
                <a:cubicBezTo>
                  <a:pt x="2405629" y="1422743"/>
                  <a:pt x="2405567" y="1416918"/>
                  <a:pt x="2405567" y="1411078"/>
                </a:cubicBezTo>
                <a:close/>
                <a:moveTo>
                  <a:pt x="1675142" y="659222"/>
                </a:moveTo>
                <a:cubicBezTo>
                  <a:pt x="1730875" y="939930"/>
                  <a:pt x="1955626" y="1162499"/>
                  <a:pt x="2243506" y="1223782"/>
                </a:cubicBezTo>
                <a:cubicBezTo>
                  <a:pt x="2187774" y="943074"/>
                  <a:pt x="1963023" y="720505"/>
                  <a:pt x="1675142" y="659222"/>
                </a:cubicBezTo>
                <a:close/>
                <a:moveTo>
                  <a:pt x="1675142" y="2417442"/>
                </a:moveTo>
                <a:cubicBezTo>
                  <a:pt x="1730875" y="2698150"/>
                  <a:pt x="1955626" y="2920718"/>
                  <a:pt x="2243506" y="2982001"/>
                </a:cubicBezTo>
                <a:cubicBezTo>
                  <a:pt x="2187774" y="2701294"/>
                  <a:pt x="1963023" y="2478725"/>
                  <a:pt x="1675142" y="2417442"/>
                </a:cubicBezTo>
                <a:close/>
                <a:moveTo>
                  <a:pt x="1675140" y="2107862"/>
                </a:moveTo>
                <a:cubicBezTo>
                  <a:pt x="1963020" y="2047060"/>
                  <a:pt x="2187772" y="1826239"/>
                  <a:pt x="2243504" y="1547735"/>
                </a:cubicBezTo>
                <a:cubicBezTo>
                  <a:pt x="1955623" y="1608537"/>
                  <a:pt x="1730872" y="1829358"/>
                  <a:pt x="1675140" y="2107862"/>
                </a:cubicBezTo>
                <a:close/>
                <a:moveTo>
                  <a:pt x="1525164" y="521483"/>
                </a:moveTo>
                <a:lnTo>
                  <a:pt x="1525785" y="509629"/>
                </a:lnTo>
                <a:lnTo>
                  <a:pt x="1526306" y="509663"/>
                </a:lnTo>
                <a:lnTo>
                  <a:pt x="1526333" y="509151"/>
                </a:lnTo>
                <a:lnTo>
                  <a:pt x="1544208" y="510833"/>
                </a:lnTo>
                <a:cubicBezTo>
                  <a:pt x="1578088" y="511379"/>
                  <a:pt x="1611450" y="514468"/>
                  <a:pt x="1644072" y="520226"/>
                </a:cubicBezTo>
                <a:cubicBezTo>
                  <a:pt x="1649905" y="519792"/>
                  <a:pt x="1655479" y="520774"/>
                  <a:pt x="1661032" y="521820"/>
                </a:cubicBezTo>
                <a:lnTo>
                  <a:pt x="1661154" y="523010"/>
                </a:lnTo>
                <a:cubicBezTo>
                  <a:pt x="2036554" y="584557"/>
                  <a:pt x="2330554" y="875493"/>
                  <a:pt x="2383148" y="1241127"/>
                </a:cubicBezTo>
                <a:cubicBezTo>
                  <a:pt x="2383324" y="1241182"/>
                  <a:pt x="2383501" y="1241187"/>
                  <a:pt x="2383678" y="1241192"/>
                </a:cubicBezTo>
                <a:lnTo>
                  <a:pt x="2384242" y="1248124"/>
                </a:lnTo>
                <a:cubicBezTo>
                  <a:pt x="2389533" y="1279462"/>
                  <a:pt x="2392095" y="1311465"/>
                  <a:pt x="2392051" y="1343926"/>
                </a:cubicBezTo>
                <a:cubicBezTo>
                  <a:pt x="2393423" y="1349760"/>
                  <a:pt x="2393485" y="1355634"/>
                  <a:pt x="2393485" y="1361522"/>
                </a:cubicBezTo>
                <a:cubicBezTo>
                  <a:pt x="2393485" y="1365482"/>
                  <a:pt x="2393457" y="1369436"/>
                  <a:pt x="2392864" y="1373376"/>
                </a:cubicBezTo>
                <a:lnTo>
                  <a:pt x="2392342" y="1373341"/>
                </a:lnTo>
                <a:lnTo>
                  <a:pt x="2392315" y="1373854"/>
                </a:lnTo>
                <a:lnTo>
                  <a:pt x="2374407" y="1372169"/>
                </a:lnTo>
                <a:cubicBezTo>
                  <a:pt x="2340540" y="1371623"/>
                  <a:pt x="2307190" y="1368535"/>
                  <a:pt x="2274580" y="1362780"/>
                </a:cubicBezTo>
                <a:cubicBezTo>
                  <a:pt x="2268746" y="1363214"/>
                  <a:pt x="2263171" y="1362231"/>
                  <a:pt x="2257615" y="1361184"/>
                </a:cubicBezTo>
                <a:lnTo>
                  <a:pt x="2257494" y="1359994"/>
                </a:lnTo>
                <a:cubicBezTo>
                  <a:pt x="1882094" y="1298446"/>
                  <a:pt x="1588095" y="1007510"/>
                  <a:pt x="1535500" y="641878"/>
                </a:cubicBezTo>
                <a:cubicBezTo>
                  <a:pt x="1535326" y="641823"/>
                  <a:pt x="1535149" y="641818"/>
                  <a:pt x="1534972" y="641812"/>
                </a:cubicBezTo>
                <a:lnTo>
                  <a:pt x="1534408" y="634895"/>
                </a:lnTo>
                <a:cubicBezTo>
                  <a:pt x="1529117" y="603550"/>
                  <a:pt x="1526553" y="571542"/>
                  <a:pt x="1526597" y="539073"/>
                </a:cubicBezTo>
                <a:cubicBezTo>
                  <a:pt x="1525224" y="533241"/>
                  <a:pt x="1525164" y="527369"/>
                  <a:pt x="1525164" y="521483"/>
                </a:cubicBezTo>
                <a:close/>
                <a:moveTo>
                  <a:pt x="1525164" y="2279702"/>
                </a:moveTo>
                <a:lnTo>
                  <a:pt x="1525785" y="2267848"/>
                </a:lnTo>
                <a:lnTo>
                  <a:pt x="1526306" y="2267882"/>
                </a:lnTo>
                <a:lnTo>
                  <a:pt x="1526333" y="2267371"/>
                </a:lnTo>
                <a:lnTo>
                  <a:pt x="1544208" y="2269052"/>
                </a:lnTo>
                <a:cubicBezTo>
                  <a:pt x="1578088" y="2269598"/>
                  <a:pt x="1611450" y="2272687"/>
                  <a:pt x="1644072" y="2278445"/>
                </a:cubicBezTo>
                <a:cubicBezTo>
                  <a:pt x="1649905" y="2278011"/>
                  <a:pt x="1655479" y="2278993"/>
                  <a:pt x="1661032" y="2280040"/>
                </a:cubicBezTo>
                <a:lnTo>
                  <a:pt x="1661154" y="2281230"/>
                </a:lnTo>
                <a:cubicBezTo>
                  <a:pt x="2036554" y="2342777"/>
                  <a:pt x="2330554" y="2633713"/>
                  <a:pt x="2383148" y="2999346"/>
                </a:cubicBezTo>
                <a:cubicBezTo>
                  <a:pt x="2383324" y="2999401"/>
                  <a:pt x="2383501" y="2999406"/>
                  <a:pt x="2383678" y="2999411"/>
                </a:cubicBezTo>
                <a:lnTo>
                  <a:pt x="2384242" y="3006343"/>
                </a:lnTo>
                <a:lnTo>
                  <a:pt x="2391022" y="3089525"/>
                </a:lnTo>
                <a:lnTo>
                  <a:pt x="2140581" y="3089525"/>
                </a:lnTo>
                <a:lnTo>
                  <a:pt x="2120847" y="3084683"/>
                </a:lnTo>
                <a:cubicBezTo>
                  <a:pt x="1812366" y="2982764"/>
                  <a:pt x="1581520" y="2720025"/>
                  <a:pt x="1535500" y="2400097"/>
                </a:cubicBezTo>
                <a:cubicBezTo>
                  <a:pt x="1535326" y="2400042"/>
                  <a:pt x="1535149" y="2400037"/>
                  <a:pt x="1534972" y="2400032"/>
                </a:cubicBezTo>
                <a:lnTo>
                  <a:pt x="1534408" y="2393114"/>
                </a:lnTo>
                <a:cubicBezTo>
                  <a:pt x="1529117" y="2361770"/>
                  <a:pt x="1526553" y="2329761"/>
                  <a:pt x="1526597" y="2297292"/>
                </a:cubicBezTo>
                <a:cubicBezTo>
                  <a:pt x="1525224" y="2291461"/>
                  <a:pt x="1525164" y="2285589"/>
                  <a:pt x="1525164" y="2279702"/>
                </a:cubicBezTo>
                <a:close/>
                <a:moveTo>
                  <a:pt x="1525162" y="486299"/>
                </a:moveTo>
                <a:cubicBezTo>
                  <a:pt x="1525162" y="480458"/>
                  <a:pt x="1525222" y="474631"/>
                  <a:pt x="1526595" y="468842"/>
                </a:cubicBezTo>
                <a:cubicBezTo>
                  <a:pt x="1526551" y="436636"/>
                  <a:pt x="1529114" y="404884"/>
                  <a:pt x="1534403" y="373792"/>
                </a:cubicBezTo>
                <a:lnTo>
                  <a:pt x="1534969" y="366915"/>
                </a:lnTo>
                <a:cubicBezTo>
                  <a:pt x="1535145" y="366910"/>
                  <a:pt x="1535323" y="366905"/>
                  <a:pt x="1535497" y="366850"/>
                </a:cubicBezTo>
                <a:cubicBezTo>
                  <a:pt x="1549256" y="271960"/>
                  <a:pt x="1579531" y="182140"/>
                  <a:pt x="1623594" y="100280"/>
                </a:cubicBezTo>
                <a:lnTo>
                  <a:pt x="1689117" y="0"/>
                </a:lnTo>
                <a:lnTo>
                  <a:pt x="1865257" y="0"/>
                </a:lnTo>
                <a:lnTo>
                  <a:pt x="1793882" y="79433"/>
                </a:lnTo>
                <a:cubicBezTo>
                  <a:pt x="1736067" y="159050"/>
                  <a:pt x="1694939" y="250706"/>
                  <a:pt x="1675140" y="349642"/>
                </a:cubicBezTo>
                <a:cubicBezTo>
                  <a:pt x="1866621" y="309201"/>
                  <a:pt x="2030172" y="197965"/>
                  <a:pt x="2134358" y="45955"/>
                </a:cubicBezTo>
                <a:lnTo>
                  <a:pt x="2157611" y="0"/>
                </a:lnTo>
                <a:lnTo>
                  <a:pt x="2313103" y="0"/>
                </a:lnTo>
                <a:lnTo>
                  <a:pt x="2258874" y="99096"/>
                </a:lnTo>
                <a:cubicBezTo>
                  <a:pt x="2129392" y="299632"/>
                  <a:pt x="1913691" y="443705"/>
                  <a:pt x="1661151" y="484784"/>
                </a:cubicBezTo>
                <a:lnTo>
                  <a:pt x="1661030" y="485964"/>
                </a:lnTo>
                <a:cubicBezTo>
                  <a:pt x="1655475" y="487004"/>
                  <a:pt x="1649900" y="487979"/>
                  <a:pt x="1644066" y="487548"/>
                </a:cubicBezTo>
                <a:cubicBezTo>
                  <a:pt x="1611457" y="493257"/>
                  <a:pt x="1578105" y="496322"/>
                  <a:pt x="1544239" y="496864"/>
                </a:cubicBezTo>
                <a:lnTo>
                  <a:pt x="1526331" y="498535"/>
                </a:lnTo>
                <a:lnTo>
                  <a:pt x="1526304" y="498027"/>
                </a:lnTo>
                <a:lnTo>
                  <a:pt x="1525782" y="498061"/>
                </a:lnTo>
                <a:cubicBezTo>
                  <a:pt x="1525190" y="494151"/>
                  <a:pt x="1525162" y="490228"/>
                  <a:pt x="1525162" y="486299"/>
                </a:cubicBezTo>
                <a:close/>
                <a:moveTo>
                  <a:pt x="1525161" y="2244520"/>
                </a:moveTo>
                <a:cubicBezTo>
                  <a:pt x="1525161" y="2238678"/>
                  <a:pt x="1525222" y="2232850"/>
                  <a:pt x="1526595" y="2227062"/>
                </a:cubicBezTo>
                <a:cubicBezTo>
                  <a:pt x="1526551" y="2194855"/>
                  <a:pt x="1529114" y="2163105"/>
                  <a:pt x="1534403" y="2132012"/>
                </a:cubicBezTo>
                <a:lnTo>
                  <a:pt x="1534969" y="2125135"/>
                </a:lnTo>
                <a:cubicBezTo>
                  <a:pt x="1535145" y="2125130"/>
                  <a:pt x="1535322" y="2125125"/>
                  <a:pt x="1535497" y="2125070"/>
                </a:cubicBezTo>
                <a:cubicBezTo>
                  <a:pt x="1588092" y="1762307"/>
                  <a:pt x="1882092" y="1473657"/>
                  <a:pt x="2257491" y="1412593"/>
                </a:cubicBezTo>
                <a:lnTo>
                  <a:pt x="2257613" y="1411413"/>
                </a:lnTo>
                <a:cubicBezTo>
                  <a:pt x="2263167" y="1410375"/>
                  <a:pt x="2268741" y="1409399"/>
                  <a:pt x="2274574" y="1409831"/>
                </a:cubicBezTo>
                <a:cubicBezTo>
                  <a:pt x="2307195" y="1404118"/>
                  <a:pt x="2340559" y="1401053"/>
                  <a:pt x="2374437" y="1400511"/>
                </a:cubicBezTo>
                <a:lnTo>
                  <a:pt x="2392313" y="1398843"/>
                </a:lnTo>
                <a:lnTo>
                  <a:pt x="2392341" y="1399351"/>
                </a:lnTo>
                <a:lnTo>
                  <a:pt x="2392861" y="1399317"/>
                </a:lnTo>
                <a:lnTo>
                  <a:pt x="2393483" y="1411078"/>
                </a:lnTo>
                <a:cubicBezTo>
                  <a:pt x="2393483" y="1416918"/>
                  <a:pt x="2393421" y="1422743"/>
                  <a:pt x="2392048" y="1428529"/>
                </a:cubicBezTo>
                <a:cubicBezTo>
                  <a:pt x="2392092" y="1460743"/>
                  <a:pt x="2389530" y="1492501"/>
                  <a:pt x="2384237" y="1523599"/>
                </a:cubicBezTo>
                <a:lnTo>
                  <a:pt x="2383674" y="1530463"/>
                </a:lnTo>
                <a:cubicBezTo>
                  <a:pt x="2383497" y="1530468"/>
                  <a:pt x="2383321" y="1530472"/>
                  <a:pt x="2383145" y="1530527"/>
                </a:cubicBezTo>
                <a:cubicBezTo>
                  <a:pt x="2330551" y="1893288"/>
                  <a:pt x="2036552" y="2181939"/>
                  <a:pt x="1661151" y="2243004"/>
                </a:cubicBezTo>
                <a:lnTo>
                  <a:pt x="1661030" y="2244184"/>
                </a:lnTo>
                <a:cubicBezTo>
                  <a:pt x="1655475" y="2245223"/>
                  <a:pt x="1649900" y="2246198"/>
                  <a:pt x="1644066" y="2245767"/>
                </a:cubicBezTo>
                <a:cubicBezTo>
                  <a:pt x="1611457" y="2251477"/>
                  <a:pt x="1578105" y="2254542"/>
                  <a:pt x="1544238" y="2255084"/>
                </a:cubicBezTo>
                <a:lnTo>
                  <a:pt x="1526331" y="2256755"/>
                </a:lnTo>
                <a:lnTo>
                  <a:pt x="1526304" y="2256246"/>
                </a:lnTo>
                <a:lnTo>
                  <a:pt x="1525782" y="2256280"/>
                </a:lnTo>
                <a:cubicBezTo>
                  <a:pt x="1525190" y="2252372"/>
                  <a:pt x="1525161" y="2248449"/>
                  <a:pt x="1525161" y="2244520"/>
                </a:cubicBezTo>
                <a:close/>
                <a:moveTo>
                  <a:pt x="785360" y="1223782"/>
                </a:moveTo>
                <a:cubicBezTo>
                  <a:pt x="1073241" y="1162499"/>
                  <a:pt x="1297991" y="939930"/>
                  <a:pt x="1353724" y="659222"/>
                </a:cubicBezTo>
                <a:cubicBezTo>
                  <a:pt x="1065844" y="720505"/>
                  <a:pt x="841092" y="943074"/>
                  <a:pt x="785360" y="1223782"/>
                </a:cubicBezTo>
                <a:close/>
                <a:moveTo>
                  <a:pt x="785360" y="1547735"/>
                </a:moveTo>
                <a:cubicBezTo>
                  <a:pt x="841093" y="1826239"/>
                  <a:pt x="1065843" y="2047060"/>
                  <a:pt x="1353724" y="2107862"/>
                </a:cubicBezTo>
                <a:cubicBezTo>
                  <a:pt x="1297992" y="1829358"/>
                  <a:pt x="1073241" y="1608537"/>
                  <a:pt x="785360" y="1547735"/>
                </a:cubicBezTo>
                <a:close/>
                <a:moveTo>
                  <a:pt x="785360" y="2982001"/>
                </a:moveTo>
                <a:cubicBezTo>
                  <a:pt x="1073241" y="2920718"/>
                  <a:pt x="1297991" y="2698150"/>
                  <a:pt x="1353724" y="2417442"/>
                </a:cubicBezTo>
                <a:cubicBezTo>
                  <a:pt x="1065843" y="2478725"/>
                  <a:pt x="841092" y="2701294"/>
                  <a:pt x="785360" y="2982001"/>
                </a:cubicBezTo>
                <a:close/>
                <a:moveTo>
                  <a:pt x="715762" y="0"/>
                </a:moveTo>
                <a:lnTo>
                  <a:pt x="871255" y="0"/>
                </a:lnTo>
                <a:lnTo>
                  <a:pt x="894508" y="45955"/>
                </a:lnTo>
                <a:cubicBezTo>
                  <a:pt x="998693" y="197966"/>
                  <a:pt x="1162244" y="309201"/>
                  <a:pt x="1353724" y="349642"/>
                </a:cubicBezTo>
                <a:cubicBezTo>
                  <a:pt x="1333926" y="250706"/>
                  <a:pt x="1292798" y="159050"/>
                  <a:pt x="1234983" y="79433"/>
                </a:cubicBezTo>
                <a:lnTo>
                  <a:pt x="1163608" y="0"/>
                </a:lnTo>
                <a:lnTo>
                  <a:pt x="1339748" y="0"/>
                </a:lnTo>
                <a:lnTo>
                  <a:pt x="1405271" y="100280"/>
                </a:lnTo>
                <a:cubicBezTo>
                  <a:pt x="1449334" y="182140"/>
                  <a:pt x="1479609" y="271960"/>
                  <a:pt x="1493366" y="366850"/>
                </a:cubicBezTo>
                <a:cubicBezTo>
                  <a:pt x="1493542" y="366905"/>
                  <a:pt x="1493719" y="366910"/>
                  <a:pt x="1493895" y="366914"/>
                </a:cubicBezTo>
                <a:lnTo>
                  <a:pt x="1494460" y="373792"/>
                </a:lnTo>
                <a:cubicBezTo>
                  <a:pt x="1499750" y="404884"/>
                  <a:pt x="1502312" y="436636"/>
                  <a:pt x="1502268" y="468842"/>
                </a:cubicBezTo>
                <a:cubicBezTo>
                  <a:pt x="1503641" y="474631"/>
                  <a:pt x="1503703" y="480458"/>
                  <a:pt x="1503703" y="486299"/>
                </a:cubicBezTo>
                <a:cubicBezTo>
                  <a:pt x="1503703" y="490229"/>
                  <a:pt x="1503674" y="494151"/>
                  <a:pt x="1503082" y="498061"/>
                </a:cubicBezTo>
                <a:lnTo>
                  <a:pt x="1502560" y="498027"/>
                </a:lnTo>
                <a:lnTo>
                  <a:pt x="1502533" y="498535"/>
                </a:lnTo>
                <a:lnTo>
                  <a:pt x="1484625" y="496864"/>
                </a:lnTo>
                <a:cubicBezTo>
                  <a:pt x="1450758" y="496322"/>
                  <a:pt x="1417408" y="493257"/>
                  <a:pt x="1384798" y="487548"/>
                </a:cubicBezTo>
                <a:cubicBezTo>
                  <a:pt x="1378964" y="487979"/>
                  <a:pt x="1373389" y="487004"/>
                  <a:pt x="1367833" y="485964"/>
                </a:cubicBezTo>
                <a:lnTo>
                  <a:pt x="1367712" y="484784"/>
                </a:lnTo>
                <a:cubicBezTo>
                  <a:pt x="1115174" y="443705"/>
                  <a:pt x="899474" y="299632"/>
                  <a:pt x="769992" y="99096"/>
                </a:cubicBezTo>
                <a:close/>
                <a:moveTo>
                  <a:pt x="637843" y="3089525"/>
                </a:moveTo>
                <a:lnTo>
                  <a:pt x="644623" y="3006343"/>
                </a:lnTo>
                <a:lnTo>
                  <a:pt x="645189" y="2999411"/>
                </a:lnTo>
                <a:cubicBezTo>
                  <a:pt x="645364" y="2999406"/>
                  <a:pt x="645542" y="2999401"/>
                  <a:pt x="645717" y="2999346"/>
                </a:cubicBezTo>
                <a:cubicBezTo>
                  <a:pt x="698313" y="2633713"/>
                  <a:pt x="992312" y="2342777"/>
                  <a:pt x="1367711" y="2281230"/>
                </a:cubicBezTo>
                <a:lnTo>
                  <a:pt x="1367833" y="2280040"/>
                </a:lnTo>
                <a:cubicBezTo>
                  <a:pt x="1373387" y="2278993"/>
                  <a:pt x="1378961" y="2278011"/>
                  <a:pt x="1384794" y="2278445"/>
                </a:cubicBezTo>
                <a:cubicBezTo>
                  <a:pt x="1417415" y="2272687"/>
                  <a:pt x="1450779" y="2269598"/>
                  <a:pt x="1484657" y="2269052"/>
                </a:cubicBezTo>
                <a:lnTo>
                  <a:pt x="1502533" y="2267371"/>
                </a:lnTo>
                <a:lnTo>
                  <a:pt x="1502560" y="2267882"/>
                </a:lnTo>
                <a:lnTo>
                  <a:pt x="1503081" y="2267848"/>
                </a:lnTo>
                <a:lnTo>
                  <a:pt x="1503703" y="2279702"/>
                </a:lnTo>
                <a:cubicBezTo>
                  <a:pt x="1503703" y="2285589"/>
                  <a:pt x="1503641" y="2291461"/>
                  <a:pt x="1502268" y="2297292"/>
                </a:cubicBezTo>
                <a:cubicBezTo>
                  <a:pt x="1502312" y="2329761"/>
                  <a:pt x="1499749" y="2361770"/>
                  <a:pt x="1494457" y="2393114"/>
                </a:cubicBezTo>
                <a:lnTo>
                  <a:pt x="1493894" y="2400032"/>
                </a:lnTo>
                <a:cubicBezTo>
                  <a:pt x="1493716" y="2400037"/>
                  <a:pt x="1493541" y="2400042"/>
                  <a:pt x="1493365" y="2400097"/>
                </a:cubicBezTo>
                <a:cubicBezTo>
                  <a:pt x="1447346" y="2720025"/>
                  <a:pt x="1216500" y="2982764"/>
                  <a:pt x="908018" y="3084683"/>
                </a:cubicBezTo>
                <a:lnTo>
                  <a:pt x="888285" y="3089525"/>
                </a:lnTo>
                <a:close/>
                <a:moveTo>
                  <a:pt x="635382" y="1361522"/>
                </a:moveTo>
                <a:cubicBezTo>
                  <a:pt x="635382" y="1355634"/>
                  <a:pt x="635442" y="1349760"/>
                  <a:pt x="636815" y="1343926"/>
                </a:cubicBezTo>
                <a:cubicBezTo>
                  <a:pt x="636771" y="1311465"/>
                  <a:pt x="639334" y="1279462"/>
                  <a:pt x="644623" y="1248124"/>
                </a:cubicBezTo>
                <a:lnTo>
                  <a:pt x="645189" y="1241192"/>
                </a:lnTo>
                <a:cubicBezTo>
                  <a:pt x="645365" y="1241187"/>
                  <a:pt x="645543" y="1241182"/>
                  <a:pt x="645717" y="1241127"/>
                </a:cubicBezTo>
                <a:cubicBezTo>
                  <a:pt x="698313" y="875493"/>
                  <a:pt x="992312" y="584557"/>
                  <a:pt x="1367711" y="523010"/>
                </a:cubicBezTo>
                <a:lnTo>
                  <a:pt x="1367833" y="521820"/>
                </a:lnTo>
                <a:cubicBezTo>
                  <a:pt x="1373387" y="520774"/>
                  <a:pt x="1378961" y="519792"/>
                  <a:pt x="1384794" y="520226"/>
                </a:cubicBezTo>
                <a:cubicBezTo>
                  <a:pt x="1417415" y="514468"/>
                  <a:pt x="1450779" y="511379"/>
                  <a:pt x="1484657" y="510833"/>
                </a:cubicBezTo>
                <a:lnTo>
                  <a:pt x="1502533" y="509151"/>
                </a:lnTo>
                <a:lnTo>
                  <a:pt x="1502560" y="509663"/>
                </a:lnTo>
                <a:lnTo>
                  <a:pt x="1503081" y="509629"/>
                </a:lnTo>
                <a:lnTo>
                  <a:pt x="1503703" y="521483"/>
                </a:lnTo>
                <a:cubicBezTo>
                  <a:pt x="1503703" y="527369"/>
                  <a:pt x="1503641" y="533241"/>
                  <a:pt x="1502268" y="539073"/>
                </a:cubicBezTo>
                <a:cubicBezTo>
                  <a:pt x="1502312" y="571542"/>
                  <a:pt x="1499749" y="603550"/>
                  <a:pt x="1494457" y="634895"/>
                </a:cubicBezTo>
                <a:lnTo>
                  <a:pt x="1493894" y="641812"/>
                </a:lnTo>
                <a:cubicBezTo>
                  <a:pt x="1493716" y="641818"/>
                  <a:pt x="1493541" y="641823"/>
                  <a:pt x="1493365" y="641878"/>
                </a:cubicBezTo>
                <a:cubicBezTo>
                  <a:pt x="1440771" y="1007510"/>
                  <a:pt x="1146772" y="1298446"/>
                  <a:pt x="771371" y="1359994"/>
                </a:cubicBezTo>
                <a:lnTo>
                  <a:pt x="771250" y="1361184"/>
                </a:lnTo>
                <a:cubicBezTo>
                  <a:pt x="765695" y="1362231"/>
                  <a:pt x="760120" y="1363214"/>
                  <a:pt x="754286" y="1362780"/>
                </a:cubicBezTo>
                <a:cubicBezTo>
                  <a:pt x="721677" y="1368535"/>
                  <a:pt x="688326" y="1371623"/>
                  <a:pt x="654458" y="1372169"/>
                </a:cubicBezTo>
                <a:lnTo>
                  <a:pt x="636551" y="1373854"/>
                </a:lnTo>
                <a:lnTo>
                  <a:pt x="636524" y="1373341"/>
                </a:lnTo>
                <a:lnTo>
                  <a:pt x="636002" y="1373376"/>
                </a:lnTo>
                <a:cubicBezTo>
                  <a:pt x="635410" y="1369436"/>
                  <a:pt x="635382" y="1365482"/>
                  <a:pt x="635382" y="1361522"/>
                </a:cubicBezTo>
                <a:close/>
                <a:moveTo>
                  <a:pt x="635382" y="1411078"/>
                </a:moveTo>
                <a:lnTo>
                  <a:pt x="636003" y="1399317"/>
                </a:lnTo>
                <a:lnTo>
                  <a:pt x="636524" y="1399351"/>
                </a:lnTo>
                <a:lnTo>
                  <a:pt x="636551" y="1398843"/>
                </a:lnTo>
                <a:lnTo>
                  <a:pt x="654426" y="1400511"/>
                </a:lnTo>
                <a:cubicBezTo>
                  <a:pt x="688306" y="1401053"/>
                  <a:pt x="721668" y="1404118"/>
                  <a:pt x="754290" y="1409831"/>
                </a:cubicBezTo>
                <a:cubicBezTo>
                  <a:pt x="760124" y="1409399"/>
                  <a:pt x="765697" y="1410375"/>
                  <a:pt x="771250" y="1411413"/>
                </a:cubicBezTo>
                <a:lnTo>
                  <a:pt x="771372" y="1412593"/>
                </a:lnTo>
                <a:cubicBezTo>
                  <a:pt x="1146772" y="1473657"/>
                  <a:pt x="1440771" y="1762307"/>
                  <a:pt x="1493366" y="2125070"/>
                </a:cubicBezTo>
                <a:cubicBezTo>
                  <a:pt x="1493542" y="2125125"/>
                  <a:pt x="1493718" y="2125130"/>
                  <a:pt x="1493895" y="2125135"/>
                </a:cubicBezTo>
                <a:lnTo>
                  <a:pt x="1494460" y="2132012"/>
                </a:lnTo>
                <a:cubicBezTo>
                  <a:pt x="1499750" y="2163105"/>
                  <a:pt x="1502312" y="2194855"/>
                  <a:pt x="1502268" y="2227062"/>
                </a:cubicBezTo>
                <a:cubicBezTo>
                  <a:pt x="1503641" y="2232850"/>
                  <a:pt x="1503703" y="2238678"/>
                  <a:pt x="1503703" y="2244520"/>
                </a:cubicBezTo>
                <a:cubicBezTo>
                  <a:pt x="1503703" y="2248449"/>
                  <a:pt x="1503674" y="2252372"/>
                  <a:pt x="1503082" y="2256280"/>
                </a:cubicBezTo>
                <a:lnTo>
                  <a:pt x="1502560" y="2256246"/>
                </a:lnTo>
                <a:lnTo>
                  <a:pt x="1502533" y="2256755"/>
                </a:lnTo>
                <a:lnTo>
                  <a:pt x="1484625" y="2255084"/>
                </a:lnTo>
                <a:cubicBezTo>
                  <a:pt x="1450758" y="2254542"/>
                  <a:pt x="1417407" y="2251477"/>
                  <a:pt x="1384798" y="2245767"/>
                </a:cubicBezTo>
                <a:cubicBezTo>
                  <a:pt x="1378964" y="2246198"/>
                  <a:pt x="1373389" y="2245223"/>
                  <a:pt x="1367833" y="2244184"/>
                </a:cubicBezTo>
                <a:lnTo>
                  <a:pt x="1367712" y="2243004"/>
                </a:lnTo>
                <a:cubicBezTo>
                  <a:pt x="992312" y="2181939"/>
                  <a:pt x="698313" y="1893288"/>
                  <a:pt x="645718" y="1530527"/>
                </a:cubicBezTo>
                <a:cubicBezTo>
                  <a:pt x="645544" y="1530472"/>
                  <a:pt x="645367" y="1530468"/>
                  <a:pt x="645190" y="1530463"/>
                </a:cubicBezTo>
                <a:lnTo>
                  <a:pt x="644626" y="1523599"/>
                </a:lnTo>
                <a:cubicBezTo>
                  <a:pt x="639335" y="1492501"/>
                  <a:pt x="636771" y="1460743"/>
                  <a:pt x="636815" y="1428529"/>
                </a:cubicBezTo>
                <a:cubicBezTo>
                  <a:pt x="635442" y="1422743"/>
                  <a:pt x="635382" y="1416918"/>
                  <a:pt x="635382" y="1411078"/>
                </a:cubicBezTo>
                <a:close/>
                <a:moveTo>
                  <a:pt x="0" y="120584"/>
                </a:moveTo>
                <a:lnTo>
                  <a:pt x="0" y="0"/>
                </a:lnTo>
                <a:lnTo>
                  <a:pt x="95071" y="0"/>
                </a:lnTo>
                <a:lnTo>
                  <a:pt x="23697" y="79433"/>
                </a:lnTo>
                <a:close/>
                <a:moveTo>
                  <a:pt x="0" y="459154"/>
                </a:moveTo>
                <a:lnTo>
                  <a:pt x="0" y="322913"/>
                </a:lnTo>
                <a:lnTo>
                  <a:pt x="85961" y="286715"/>
                </a:lnTo>
                <a:cubicBezTo>
                  <a:pt x="198873" y="230513"/>
                  <a:pt x="294715" y="147295"/>
                  <a:pt x="364172" y="45955"/>
                </a:cubicBezTo>
                <a:lnTo>
                  <a:pt x="387426" y="0"/>
                </a:lnTo>
                <a:lnTo>
                  <a:pt x="542918" y="0"/>
                </a:lnTo>
                <a:lnTo>
                  <a:pt x="488688" y="99096"/>
                </a:lnTo>
                <a:cubicBezTo>
                  <a:pt x="380786" y="266209"/>
                  <a:pt x="213011" y="394112"/>
                  <a:pt x="13938" y="455878"/>
                </a:cubicBezTo>
                <a:close/>
                <a:moveTo>
                  <a:pt x="0" y="1108862"/>
                </a:moveTo>
                <a:lnTo>
                  <a:pt x="0" y="893255"/>
                </a:lnTo>
                <a:lnTo>
                  <a:pt x="33376" y="945052"/>
                </a:lnTo>
                <a:cubicBezTo>
                  <a:pt x="138130" y="1084176"/>
                  <a:pt x="293395" y="1185481"/>
                  <a:pt x="473320" y="1223782"/>
                </a:cubicBezTo>
                <a:cubicBezTo>
                  <a:pt x="424556" y="978162"/>
                  <a:pt x="246384" y="777056"/>
                  <a:pt x="9746" y="689563"/>
                </a:cubicBezTo>
                <a:lnTo>
                  <a:pt x="0" y="686740"/>
                </a:lnTo>
                <a:lnTo>
                  <a:pt x="0" y="549764"/>
                </a:lnTo>
                <a:lnTo>
                  <a:pt x="27617" y="556541"/>
                </a:lnTo>
                <a:cubicBezTo>
                  <a:pt x="336096" y="658459"/>
                  <a:pt x="566943" y="921197"/>
                  <a:pt x="612962" y="1241127"/>
                </a:cubicBezTo>
                <a:cubicBezTo>
                  <a:pt x="613138" y="1241182"/>
                  <a:pt x="613315" y="1241187"/>
                  <a:pt x="613492" y="1241192"/>
                </a:cubicBezTo>
                <a:lnTo>
                  <a:pt x="614057" y="1248124"/>
                </a:lnTo>
                <a:cubicBezTo>
                  <a:pt x="619347" y="1279462"/>
                  <a:pt x="621909" y="1311465"/>
                  <a:pt x="621865" y="1343926"/>
                </a:cubicBezTo>
                <a:cubicBezTo>
                  <a:pt x="623237" y="1349760"/>
                  <a:pt x="623299" y="1355634"/>
                  <a:pt x="623299" y="1361522"/>
                </a:cubicBezTo>
                <a:cubicBezTo>
                  <a:pt x="623299" y="1365482"/>
                  <a:pt x="623271" y="1369436"/>
                  <a:pt x="622679" y="1373376"/>
                </a:cubicBezTo>
                <a:lnTo>
                  <a:pt x="622157" y="1373341"/>
                </a:lnTo>
                <a:lnTo>
                  <a:pt x="622129" y="1373854"/>
                </a:lnTo>
                <a:lnTo>
                  <a:pt x="604221" y="1372169"/>
                </a:lnTo>
                <a:cubicBezTo>
                  <a:pt x="570354" y="1371623"/>
                  <a:pt x="537004" y="1368535"/>
                  <a:pt x="504394" y="1362780"/>
                </a:cubicBezTo>
                <a:cubicBezTo>
                  <a:pt x="498560" y="1363214"/>
                  <a:pt x="492985" y="1362231"/>
                  <a:pt x="487429" y="1361184"/>
                </a:cubicBezTo>
                <a:lnTo>
                  <a:pt x="487308" y="1359994"/>
                </a:lnTo>
                <a:cubicBezTo>
                  <a:pt x="299609" y="1329221"/>
                  <a:pt x="132258" y="1241100"/>
                  <a:pt x="5260" y="1114967"/>
                </a:cubicBezTo>
                <a:close/>
                <a:moveTo>
                  <a:pt x="0" y="2216459"/>
                </a:moveTo>
                <a:lnTo>
                  <a:pt x="0" y="2080559"/>
                </a:lnTo>
                <a:lnTo>
                  <a:pt x="9744" y="2077760"/>
                </a:lnTo>
                <a:cubicBezTo>
                  <a:pt x="246382" y="1990953"/>
                  <a:pt x="424553" y="1791426"/>
                  <a:pt x="473318" y="1547735"/>
                </a:cubicBezTo>
                <a:cubicBezTo>
                  <a:pt x="293393" y="1585736"/>
                  <a:pt x="138127" y="1686244"/>
                  <a:pt x="33374" y="1824276"/>
                </a:cubicBezTo>
                <a:lnTo>
                  <a:pt x="0" y="1875663"/>
                </a:lnTo>
                <a:lnTo>
                  <a:pt x="0" y="1661750"/>
                </a:lnTo>
                <a:lnTo>
                  <a:pt x="5257" y="1655695"/>
                </a:lnTo>
                <a:cubicBezTo>
                  <a:pt x="132256" y="1530554"/>
                  <a:pt x="299606" y="1443125"/>
                  <a:pt x="487305" y="1412593"/>
                </a:cubicBezTo>
                <a:lnTo>
                  <a:pt x="487427" y="1411413"/>
                </a:lnTo>
                <a:cubicBezTo>
                  <a:pt x="492981" y="1410375"/>
                  <a:pt x="498555" y="1409399"/>
                  <a:pt x="504388" y="1409831"/>
                </a:cubicBezTo>
                <a:cubicBezTo>
                  <a:pt x="537009" y="1404118"/>
                  <a:pt x="570373" y="1401053"/>
                  <a:pt x="604251" y="1400511"/>
                </a:cubicBezTo>
                <a:lnTo>
                  <a:pt x="622127" y="1398843"/>
                </a:lnTo>
                <a:lnTo>
                  <a:pt x="622154" y="1399351"/>
                </a:lnTo>
                <a:lnTo>
                  <a:pt x="622675" y="1399317"/>
                </a:lnTo>
                <a:lnTo>
                  <a:pt x="623297" y="1411078"/>
                </a:lnTo>
                <a:cubicBezTo>
                  <a:pt x="623297" y="1416918"/>
                  <a:pt x="623235" y="1422743"/>
                  <a:pt x="621863" y="1428529"/>
                </a:cubicBezTo>
                <a:cubicBezTo>
                  <a:pt x="621907" y="1460743"/>
                  <a:pt x="619344" y="1492501"/>
                  <a:pt x="614051" y="1523599"/>
                </a:cubicBezTo>
                <a:lnTo>
                  <a:pt x="613488" y="1530463"/>
                </a:lnTo>
                <a:cubicBezTo>
                  <a:pt x="613311" y="1530468"/>
                  <a:pt x="613135" y="1530472"/>
                  <a:pt x="612959" y="1530527"/>
                </a:cubicBezTo>
                <a:cubicBezTo>
                  <a:pt x="566940" y="1847943"/>
                  <a:pt x="336094" y="2108619"/>
                  <a:pt x="27613" y="2209736"/>
                </a:cubicBezTo>
                <a:close/>
                <a:moveTo>
                  <a:pt x="0" y="2867081"/>
                </a:moveTo>
                <a:lnTo>
                  <a:pt x="0" y="2651475"/>
                </a:lnTo>
                <a:lnTo>
                  <a:pt x="33376" y="2703272"/>
                </a:lnTo>
                <a:cubicBezTo>
                  <a:pt x="138130" y="2842396"/>
                  <a:pt x="293395" y="2943700"/>
                  <a:pt x="473320" y="2982001"/>
                </a:cubicBezTo>
                <a:cubicBezTo>
                  <a:pt x="424556" y="2736382"/>
                  <a:pt x="246384" y="2535275"/>
                  <a:pt x="9746" y="2447782"/>
                </a:cubicBezTo>
                <a:lnTo>
                  <a:pt x="0" y="2444960"/>
                </a:lnTo>
                <a:lnTo>
                  <a:pt x="0" y="2307984"/>
                </a:lnTo>
                <a:lnTo>
                  <a:pt x="27617" y="2314760"/>
                </a:lnTo>
                <a:cubicBezTo>
                  <a:pt x="336096" y="2416678"/>
                  <a:pt x="566943" y="2679417"/>
                  <a:pt x="612962" y="2999346"/>
                </a:cubicBezTo>
                <a:cubicBezTo>
                  <a:pt x="613138" y="2999401"/>
                  <a:pt x="613315" y="2999406"/>
                  <a:pt x="613492" y="2999411"/>
                </a:cubicBezTo>
                <a:lnTo>
                  <a:pt x="614056" y="3006343"/>
                </a:lnTo>
                <a:lnTo>
                  <a:pt x="620836" y="3089525"/>
                </a:lnTo>
                <a:lnTo>
                  <a:pt x="370396" y="3089525"/>
                </a:lnTo>
                <a:lnTo>
                  <a:pt x="350661" y="3084682"/>
                </a:lnTo>
                <a:cubicBezTo>
                  <a:pt x="218455" y="3041003"/>
                  <a:pt x="100509" y="2967785"/>
                  <a:pt x="5260" y="2873187"/>
                </a:cubicBezTo>
                <a:close/>
              </a:path>
            </a:pathLst>
          </a:cu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sp>
      <p:sp>
        <p:nvSpPr>
          <p:cNvPr id="5" name="Content Placeholder 4">
            <a:extLst>
              <a:ext uri="{FF2B5EF4-FFF2-40B4-BE49-F238E27FC236}">
                <a16:creationId xmlns:a16="http://schemas.microsoft.com/office/drawing/2014/main" id="{A2DDABEE-6D0E-634B-81F4-13C24FED431E}"/>
              </a:ext>
            </a:extLst>
          </p:cNvPr>
          <p:cNvSpPr>
            <a:spLocks noGrp="1"/>
          </p:cNvSpPr>
          <p:nvPr>
            <p:ph idx="1"/>
          </p:nvPr>
        </p:nvSpPr>
        <p:spPr>
          <a:xfrm>
            <a:off x="4219802" y="965864"/>
            <a:ext cx="7006998" cy="3450370"/>
          </a:xfrm>
        </p:spPr>
        <p:txBody>
          <a:bodyPr anchor="b">
            <a:normAutofit/>
          </a:bodyPr>
          <a:lstStyle/>
          <a:p>
            <a:r>
              <a:rPr lang="en-US" sz="2000" dirty="0">
                <a:solidFill>
                  <a:srgbClr val="FFFFFF"/>
                </a:solidFill>
              </a:rPr>
              <a:t>1. CUSTOMER ACQUISITION ANALYSIS</a:t>
            </a:r>
          </a:p>
          <a:p>
            <a:endParaRPr lang="en-US" sz="2000" dirty="0">
              <a:solidFill>
                <a:srgbClr val="FFFFFF"/>
              </a:solidFill>
            </a:endParaRPr>
          </a:p>
          <a:p>
            <a:r>
              <a:rPr lang="en-US" sz="2000" dirty="0">
                <a:solidFill>
                  <a:srgbClr val="FFFFFF"/>
                </a:solidFill>
              </a:rPr>
              <a:t>2. SKU CLASS ANALYSIS</a:t>
            </a:r>
          </a:p>
          <a:p>
            <a:endParaRPr lang="en-US" sz="2000" dirty="0">
              <a:solidFill>
                <a:srgbClr val="FFFFFF"/>
              </a:solidFill>
            </a:endParaRPr>
          </a:p>
          <a:p>
            <a:r>
              <a:rPr lang="en-US" sz="2000" dirty="0">
                <a:solidFill>
                  <a:srgbClr val="FFFFFF"/>
                </a:solidFill>
              </a:rPr>
              <a:t>3. FUNNEL ANALYSIS</a:t>
            </a:r>
          </a:p>
        </p:txBody>
      </p:sp>
      <p:cxnSp>
        <p:nvCxnSpPr>
          <p:cNvPr id="19" name="Straight Connector 15">
            <a:extLst>
              <a:ext uri="{FF2B5EF4-FFF2-40B4-BE49-F238E27FC236}">
                <a16:creationId xmlns:a16="http://schemas.microsoft.com/office/drawing/2014/main" id="{99237721-19CF-41B1-AA0A-E1E1A8282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24317" y="4576004"/>
            <a:ext cx="457200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76502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4D2C1-41A4-304B-8844-8392A9C91BE0}"/>
              </a:ext>
            </a:extLst>
          </p:cNvPr>
          <p:cNvSpPr>
            <a:spLocks noGrp="1"/>
          </p:cNvSpPr>
          <p:nvPr>
            <p:ph type="title"/>
          </p:nvPr>
        </p:nvSpPr>
        <p:spPr/>
        <p:txBody>
          <a:bodyPr/>
          <a:lstStyle/>
          <a:p>
            <a:r>
              <a:rPr lang="en-US" dirty="0"/>
              <a:t>1. Customer acquisition analysis</a:t>
            </a:r>
          </a:p>
        </p:txBody>
      </p:sp>
    </p:spTree>
    <p:extLst>
      <p:ext uri="{BB962C8B-B14F-4D97-AF65-F5344CB8AC3E}">
        <p14:creationId xmlns:p14="http://schemas.microsoft.com/office/powerpoint/2010/main" val="1374816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8B701F1-E9EB-3745-A4E0-ED8CFE95A524}"/>
              </a:ext>
            </a:extLst>
          </p:cNvPr>
          <p:cNvSpPr>
            <a:spLocks noGrp="1"/>
          </p:cNvSpPr>
          <p:nvPr>
            <p:ph type="title"/>
          </p:nvPr>
        </p:nvSpPr>
        <p:spPr>
          <a:xfrm>
            <a:off x="1024128" y="471508"/>
            <a:ext cx="4389120" cy="2161521"/>
          </a:xfrm>
        </p:spPr>
        <p:txBody>
          <a:bodyPr/>
          <a:lstStyle/>
          <a:p>
            <a:r>
              <a:rPr lang="en-US" sz="3000" dirty="0"/>
              <a:t>We have </a:t>
            </a:r>
            <a:r>
              <a:rPr lang="en-US" sz="3000" dirty="0">
                <a:solidFill>
                  <a:schemeClr val="accent1"/>
                </a:solidFill>
              </a:rPr>
              <a:t>1,383</a:t>
            </a:r>
            <a:r>
              <a:rPr lang="en-US" sz="3000" dirty="0"/>
              <a:t> unique customers. NUMBER OF CUSTOMERS ACQUIRED IS relatively stable THROUGH THE YEARS.</a:t>
            </a:r>
          </a:p>
        </p:txBody>
      </p:sp>
      <p:sp>
        <p:nvSpPr>
          <p:cNvPr id="7" name="Text Placeholder 6">
            <a:extLst>
              <a:ext uri="{FF2B5EF4-FFF2-40B4-BE49-F238E27FC236}">
                <a16:creationId xmlns:a16="http://schemas.microsoft.com/office/drawing/2014/main" id="{1B48F470-8149-624F-8CCB-0080D7A69635}"/>
              </a:ext>
            </a:extLst>
          </p:cNvPr>
          <p:cNvSpPr>
            <a:spLocks noGrp="1"/>
          </p:cNvSpPr>
          <p:nvPr>
            <p:ph type="body" sz="half" idx="2"/>
          </p:nvPr>
        </p:nvSpPr>
        <p:spPr>
          <a:xfrm>
            <a:off x="1024128" y="2633030"/>
            <a:ext cx="4389120" cy="3386769"/>
          </a:xfrm>
        </p:spPr>
        <p:txBody>
          <a:bodyPr/>
          <a:lstStyle/>
          <a:p>
            <a:pPr marL="285750" indent="-285750">
              <a:spcAft>
                <a:spcPts val="600"/>
              </a:spcAft>
              <a:buFont typeface="Arial" panose="020B0604020202020204" pitchFamily="34" charset="0"/>
              <a:buChar char="•"/>
            </a:pPr>
            <a:r>
              <a:rPr lang="en-US" dirty="0"/>
              <a:t>The number of newly acquired customers is </a:t>
            </a:r>
            <a:r>
              <a:rPr lang="en-US" b="1" dirty="0"/>
              <a:t>relatively stable </a:t>
            </a:r>
            <a:r>
              <a:rPr lang="en-US" dirty="0"/>
              <a:t>over the years, peaking at 121 new customer in 2012.</a:t>
            </a:r>
          </a:p>
          <a:p>
            <a:pPr marL="285750" indent="-285750">
              <a:spcAft>
                <a:spcPts val="600"/>
              </a:spcAft>
              <a:buFont typeface="Arial" panose="020B0604020202020204" pitchFamily="34" charset="0"/>
              <a:buChar char="•"/>
            </a:pPr>
            <a:r>
              <a:rPr lang="en-US" dirty="0"/>
              <a:t>The is a slight decreasing trend in terms of new customers in recent years (from 2013 to 2015).</a:t>
            </a:r>
          </a:p>
          <a:p>
            <a:pPr>
              <a:spcAft>
                <a:spcPts val="600"/>
              </a:spcAft>
            </a:pPr>
            <a:endParaRPr lang="en-US" dirty="0"/>
          </a:p>
          <a:p>
            <a:pPr>
              <a:spcAft>
                <a:spcPts val="600"/>
              </a:spcAft>
            </a:pPr>
            <a:r>
              <a:rPr lang="en-US" sz="1200" b="1" dirty="0"/>
              <a:t>Note</a:t>
            </a:r>
            <a:r>
              <a:rPr lang="en-US" sz="1200" dirty="0"/>
              <a:t>: We only have data for the last 4 months of 2002, and the first 6 months of 2016.</a:t>
            </a:r>
          </a:p>
          <a:p>
            <a:pPr>
              <a:spcAft>
                <a:spcPts val="600"/>
              </a:spcAft>
            </a:pPr>
            <a:endParaRPr lang="en-US" dirty="0"/>
          </a:p>
          <a:p>
            <a:endParaRPr lang="en-US" dirty="0"/>
          </a:p>
        </p:txBody>
      </p:sp>
      <p:pic>
        <p:nvPicPr>
          <p:cNvPr id="15" name="Content Placeholder 14" descr="Chart, bar chart, histogram&#10;&#10;Description automatically generated">
            <a:extLst>
              <a:ext uri="{FF2B5EF4-FFF2-40B4-BE49-F238E27FC236}">
                <a16:creationId xmlns:a16="http://schemas.microsoft.com/office/drawing/2014/main" id="{69882193-76B9-4040-85BC-C2C3C459B66F}"/>
              </a:ext>
            </a:extLst>
          </p:cNvPr>
          <p:cNvPicPr>
            <a:picLocks noGrp="1" noChangeAspect="1"/>
          </p:cNvPicPr>
          <p:nvPr>
            <p:ph idx="1"/>
          </p:nvPr>
        </p:nvPicPr>
        <p:blipFill>
          <a:blip r:embed="rId2"/>
          <a:stretch>
            <a:fillRect/>
          </a:stretch>
        </p:blipFill>
        <p:spPr>
          <a:xfrm>
            <a:off x="5851687" y="543446"/>
            <a:ext cx="5991446" cy="5991446"/>
          </a:xfrm>
        </p:spPr>
      </p:pic>
    </p:spTree>
    <p:extLst>
      <p:ext uri="{BB962C8B-B14F-4D97-AF65-F5344CB8AC3E}">
        <p14:creationId xmlns:p14="http://schemas.microsoft.com/office/powerpoint/2010/main" val="2227202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D9CE9-ECC5-A149-98C0-CD51F353560A}"/>
              </a:ext>
            </a:extLst>
          </p:cNvPr>
          <p:cNvSpPr>
            <a:spLocks noGrp="1"/>
          </p:cNvSpPr>
          <p:nvPr>
            <p:ph type="title"/>
          </p:nvPr>
        </p:nvSpPr>
        <p:spPr/>
        <p:txBody>
          <a:bodyPr>
            <a:normAutofit/>
          </a:bodyPr>
          <a:lstStyle/>
          <a:p>
            <a:r>
              <a:rPr lang="en-US" sz="3000" dirty="0"/>
              <a:t>Paid search has the highest number of customers acquired </a:t>
            </a:r>
          </a:p>
        </p:txBody>
      </p:sp>
      <p:sp>
        <p:nvSpPr>
          <p:cNvPr id="5" name="Text Placeholder 4">
            <a:extLst>
              <a:ext uri="{FF2B5EF4-FFF2-40B4-BE49-F238E27FC236}">
                <a16:creationId xmlns:a16="http://schemas.microsoft.com/office/drawing/2014/main" id="{177126F6-733A-474C-87F4-30B9E09549ED}"/>
              </a:ext>
            </a:extLst>
          </p:cNvPr>
          <p:cNvSpPr>
            <a:spLocks noGrp="1"/>
          </p:cNvSpPr>
          <p:nvPr>
            <p:ph type="body" sz="half" idx="2"/>
          </p:nvPr>
        </p:nvSpPr>
        <p:spPr/>
        <p:txBody>
          <a:bodyPr/>
          <a:lstStyle/>
          <a:p>
            <a:r>
              <a:rPr lang="en-US" dirty="0"/>
              <a:t>We don't know the acquisition channel of 430 (or 31.09%) customers. </a:t>
            </a:r>
            <a:br>
              <a:rPr lang="en-US" dirty="0"/>
            </a:br>
            <a:br>
              <a:rPr lang="en-US" dirty="0"/>
            </a:br>
            <a:r>
              <a:rPr lang="en-US" dirty="0"/>
              <a:t>Among the customers with an acquisition channel, </a:t>
            </a:r>
            <a:r>
              <a:rPr lang="en-US" b="1" dirty="0"/>
              <a:t>532 (38.47%) </a:t>
            </a:r>
            <a:r>
              <a:rPr lang="en-US" dirty="0"/>
              <a:t>customers</a:t>
            </a:r>
            <a:r>
              <a:rPr lang="en-US" b="1" dirty="0"/>
              <a:t> </a:t>
            </a:r>
            <a:r>
              <a:rPr lang="en-US" dirty="0"/>
              <a:t>are from Paid Search, </a:t>
            </a:r>
            <a:r>
              <a:rPr lang="en-US" b="1" dirty="0"/>
              <a:t>210 (15.18%) </a:t>
            </a:r>
            <a:r>
              <a:rPr lang="en-US" dirty="0"/>
              <a:t>are from Organic Search. </a:t>
            </a:r>
            <a:br>
              <a:rPr lang="en-US" dirty="0"/>
            </a:br>
            <a:br>
              <a:rPr lang="en-US" dirty="0"/>
            </a:br>
            <a:r>
              <a:rPr lang="en-US" dirty="0"/>
              <a:t>Paid Social and Display – Acquisition have the fewest customers acquired (47 and 34, respectively).</a:t>
            </a:r>
          </a:p>
        </p:txBody>
      </p:sp>
      <p:pic>
        <p:nvPicPr>
          <p:cNvPr id="6" name="Content Placeholder 5" descr="Chart, bar chart&#10;&#10;Description automatically generated">
            <a:extLst>
              <a:ext uri="{FF2B5EF4-FFF2-40B4-BE49-F238E27FC236}">
                <a16:creationId xmlns:a16="http://schemas.microsoft.com/office/drawing/2014/main" id="{FE71278E-72DE-5C4B-880D-A2960EABAE29}"/>
              </a:ext>
            </a:extLst>
          </p:cNvPr>
          <p:cNvPicPr>
            <a:picLocks noGrp="1" noChangeAspect="1"/>
          </p:cNvPicPr>
          <p:nvPr>
            <p:ph idx="1"/>
          </p:nvPr>
        </p:nvPicPr>
        <p:blipFill>
          <a:blip r:embed="rId2"/>
          <a:stretch>
            <a:fillRect/>
          </a:stretch>
        </p:blipFill>
        <p:spPr>
          <a:xfrm>
            <a:off x="5961856" y="822325"/>
            <a:ext cx="5184775" cy="5184775"/>
          </a:xfrm>
          <a:prstGeom prst="rect">
            <a:avLst/>
          </a:prstGeom>
        </p:spPr>
      </p:pic>
    </p:spTree>
    <p:extLst>
      <p:ext uri="{BB962C8B-B14F-4D97-AF65-F5344CB8AC3E}">
        <p14:creationId xmlns:p14="http://schemas.microsoft.com/office/powerpoint/2010/main" val="2384872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FE7CF-4166-DE43-A27B-21ABE807DA52}"/>
              </a:ext>
            </a:extLst>
          </p:cNvPr>
          <p:cNvSpPr>
            <a:spLocks noGrp="1"/>
          </p:cNvSpPr>
          <p:nvPr>
            <p:ph type="title"/>
          </p:nvPr>
        </p:nvSpPr>
        <p:spPr/>
        <p:txBody>
          <a:bodyPr>
            <a:noAutofit/>
          </a:bodyPr>
          <a:lstStyle/>
          <a:p>
            <a:r>
              <a:rPr lang="en-US" sz="3000" b="1">
                <a:solidFill>
                  <a:srgbClr val="01B6EC"/>
                </a:solidFill>
              </a:rPr>
              <a:t>Paid Search </a:t>
            </a:r>
            <a:r>
              <a:rPr lang="en-US" sz="3000"/>
              <a:t>and </a:t>
            </a:r>
            <a:r>
              <a:rPr lang="en-US" sz="3000" b="1">
                <a:solidFill>
                  <a:srgbClr val="03C094"/>
                </a:solidFill>
              </a:rPr>
              <a:t>Organic Search</a:t>
            </a:r>
            <a:r>
              <a:rPr lang="en-US" sz="3000"/>
              <a:t> are consistently the #1 and #3 channel in terms of new customers acquired. WE ALSO SEE AN INCREASE IN PERCENTAGES FROM </a:t>
            </a:r>
            <a:r>
              <a:rPr lang="en-US" sz="3000" b="1">
                <a:solidFill>
                  <a:srgbClr val="F8766D"/>
                </a:solidFill>
              </a:rPr>
              <a:t>COMPARISON SHOPPING</a:t>
            </a:r>
            <a:r>
              <a:rPr lang="en-US" sz="3000"/>
              <a:t>, AND DECREASE IN PERCENTAGES</a:t>
            </a:r>
            <a:r>
              <a:rPr lang="en-US" sz="3000" b="1"/>
              <a:t> </a:t>
            </a:r>
            <a:r>
              <a:rPr lang="en-US" sz="3000"/>
              <a:t>FROM PAID SEARCH.</a:t>
            </a:r>
            <a:endParaRPr lang="en-US" sz="3000" dirty="0"/>
          </a:p>
        </p:txBody>
      </p:sp>
      <p:pic>
        <p:nvPicPr>
          <p:cNvPr id="22" name="Content Placeholder 21" descr="Chart, line chart&#10;&#10;Description automatically generated">
            <a:extLst>
              <a:ext uri="{FF2B5EF4-FFF2-40B4-BE49-F238E27FC236}">
                <a16:creationId xmlns:a16="http://schemas.microsoft.com/office/drawing/2014/main" id="{A3606FEF-5FF1-9245-9196-A4E15E8744A7}"/>
              </a:ext>
            </a:extLst>
          </p:cNvPr>
          <p:cNvPicPr>
            <a:picLocks noGrp="1" noChangeAspect="1"/>
          </p:cNvPicPr>
          <p:nvPr>
            <p:ph sz="half" idx="1"/>
          </p:nvPr>
        </p:nvPicPr>
        <p:blipFill>
          <a:blip r:embed="rId2"/>
          <a:stretch>
            <a:fillRect/>
          </a:stretch>
        </p:blipFill>
        <p:spPr>
          <a:xfrm>
            <a:off x="522038" y="2307407"/>
            <a:ext cx="5573962" cy="4459169"/>
          </a:xfrm>
        </p:spPr>
      </p:pic>
      <p:pic>
        <p:nvPicPr>
          <p:cNvPr id="30" name="Content Placeholder 29" descr="Chart, bar chart&#10;&#10;Description automatically generated">
            <a:extLst>
              <a:ext uri="{FF2B5EF4-FFF2-40B4-BE49-F238E27FC236}">
                <a16:creationId xmlns:a16="http://schemas.microsoft.com/office/drawing/2014/main" id="{6F0E8C30-CB21-A54C-8E42-91115EE5F4D6}"/>
              </a:ext>
            </a:extLst>
          </p:cNvPr>
          <p:cNvPicPr>
            <a:picLocks noGrp="1" noChangeAspect="1"/>
          </p:cNvPicPr>
          <p:nvPr>
            <p:ph sz="half" idx="2"/>
          </p:nvPr>
        </p:nvPicPr>
        <p:blipFill>
          <a:blip r:embed="rId3"/>
          <a:stretch>
            <a:fillRect/>
          </a:stretch>
        </p:blipFill>
        <p:spPr>
          <a:xfrm>
            <a:off x="6096000" y="2307407"/>
            <a:ext cx="5688242" cy="4550593"/>
          </a:xfrm>
        </p:spPr>
      </p:pic>
    </p:spTree>
    <p:extLst>
      <p:ext uri="{BB962C8B-B14F-4D97-AF65-F5344CB8AC3E}">
        <p14:creationId xmlns:p14="http://schemas.microsoft.com/office/powerpoint/2010/main" val="1051042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CD846F-6132-4246-9E4B-06AD2CBA97DB}"/>
              </a:ext>
            </a:extLst>
          </p:cNvPr>
          <p:cNvSpPr>
            <a:spLocks noGrp="1"/>
          </p:cNvSpPr>
          <p:nvPr>
            <p:ph type="title"/>
          </p:nvPr>
        </p:nvSpPr>
        <p:spPr/>
        <p:txBody>
          <a:bodyPr/>
          <a:lstStyle/>
          <a:p>
            <a:r>
              <a:rPr lang="en-US" sz="3000" dirty="0"/>
              <a:t>THE MAJORITY OF CUSTOMERS WITH KNOWN ACQUISITION DEVICE COME FROM DESKTOP</a:t>
            </a:r>
          </a:p>
        </p:txBody>
      </p:sp>
      <p:pic>
        <p:nvPicPr>
          <p:cNvPr id="7" name="Content Placeholder 6" descr="Chart&#10;&#10;Description automatically generated">
            <a:extLst>
              <a:ext uri="{FF2B5EF4-FFF2-40B4-BE49-F238E27FC236}">
                <a16:creationId xmlns:a16="http://schemas.microsoft.com/office/drawing/2014/main" id="{3E6891D9-C5E1-2844-9474-572727A63658}"/>
              </a:ext>
            </a:extLst>
          </p:cNvPr>
          <p:cNvPicPr>
            <a:picLocks noGrp="1" noChangeAspect="1"/>
          </p:cNvPicPr>
          <p:nvPr>
            <p:ph idx="1"/>
          </p:nvPr>
        </p:nvPicPr>
        <p:blipFill>
          <a:blip r:embed="rId2"/>
          <a:stretch>
            <a:fillRect/>
          </a:stretch>
        </p:blipFill>
        <p:spPr>
          <a:xfrm>
            <a:off x="5961856" y="822325"/>
            <a:ext cx="5184775" cy="5184775"/>
          </a:xfrm>
          <a:prstGeom prst="rect">
            <a:avLst/>
          </a:prstGeom>
        </p:spPr>
      </p:pic>
      <p:sp>
        <p:nvSpPr>
          <p:cNvPr id="6" name="Text Placeholder 5">
            <a:extLst>
              <a:ext uri="{FF2B5EF4-FFF2-40B4-BE49-F238E27FC236}">
                <a16:creationId xmlns:a16="http://schemas.microsoft.com/office/drawing/2014/main" id="{5FD27A9F-824D-DE49-92DB-BD9492E5CFD8}"/>
              </a:ext>
            </a:extLst>
          </p:cNvPr>
          <p:cNvSpPr>
            <a:spLocks noGrp="1"/>
          </p:cNvSpPr>
          <p:nvPr>
            <p:ph type="body" sz="half" idx="2"/>
          </p:nvPr>
        </p:nvSpPr>
        <p:spPr/>
        <p:txBody>
          <a:bodyPr/>
          <a:lstStyle/>
          <a:p>
            <a:r>
              <a:rPr lang="en-US"/>
              <a:t>Out of 1,383 customers, we don't know the acquisition device of 766 (or 55.38%) customers. </a:t>
            </a:r>
          </a:p>
          <a:p>
            <a:endParaRPr lang="en-US"/>
          </a:p>
          <a:p>
            <a:r>
              <a:rPr lang="en-US"/>
              <a:t>Among the customers with an acquisition device, </a:t>
            </a:r>
            <a:r>
              <a:rPr lang="en-US" b="1"/>
              <a:t>459 (33.18%) </a:t>
            </a:r>
            <a:r>
              <a:rPr lang="en-US"/>
              <a:t>customers are from </a:t>
            </a:r>
            <a:r>
              <a:rPr lang="en-US" b="1"/>
              <a:t>Desktop</a:t>
            </a:r>
            <a:r>
              <a:rPr lang="en-US"/>
              <a:t>, </a:t>
            </a:r>
            <a:r>
              <a:rPr lang="en-US" b="1"/>
              <a:t>144 (10.41%)</a:t>
            </a:r>
            <a:r>
              <a:rPr lang="en-US"/>
              <a:t> customers are from </a:t>
            </a:r>
            <a:r>
              <a:rPr lang="en-US" b="1"/>
              <a:t>Phone</a:t>
            </a:r>
            <a:r>
              <a:rPr lang="en-US"/>
              <a:t> and only </a:t>
            </a:r>
            <a:r>
              <a:rPr lang="en-US" b="1"/>
              <a:t>14 (1.01%) </a:t>
            </a:r>
            <a:r>
              <a:rPr lang="en-US"/>
              <a:t>are from Tablet.</a:t>
            </a:r>
          </a:p>
          <a:p>
            <a:endParaRPr lang="en-US" dirty="0"/>
          </a:p>
        </p:txBody>
      </p:sp>
    </p:spTree>
    <p:extLst>
      <p:ext uri="{BB962C8B-B14F-4D97-AF65-F5344CB8AC3E}">
        <p14:creationId xmlns:p14="http://schemas.microsoft.com/office/powerpoint/2010/main" val="28927022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{5AC2FF36-F519-7B48-AB3B-D9F08DC0B81C}tf10001061</Template>
  <TotalTime>495</TotalTime>
  <Words>2749</Words>
  <Application>Microsoft Macintosh PowerPoint</Application>
  <PresentationFormat>Widescreen</PresentationFormat>
  <Paragraphs>122</Paragraphs>
  <Slides>35</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Tw Cen MT</vt:lpstr>
      <vt:lpstr>Tw Cen MT Condensed</vt:lpstr>
      <vt:lpstr>Wingdings 3</vt:lpstr>
      <vt:lpstr>Integral</vt:lpstr>
      <vt:lpstr>FUNNEL ANALYSIS presentation</vt:lpstr>
      <vt:lpstr>THE DATA</vt:lpstr>
      <vt:lpstr>Data processing steps</vt:lpstr>
      <vt:lpstr>OUTLINE</vt:lpstr>
      <vt:lpstr>1. Customer acquisition analysis</vt:lpstr>
      <vt:lpstr>We have 1,383 unique customers. NUMBER OF CUSTOMERS ACQUIRED IS relatively stable THROUGH THE YEARS.</vt:lpstr>
      <vt:lpstr>Paid search has the highest number of customers acquired </vt:lpstr>
      <vt:lpstr>Paid Search and Organic Search are consistently the #1 and #3 channel in terms of new customers acquired. WE ALSO SEE AN INCREASE IN PERCENTAGES FROM COMPARISON SHOPPING, AND DECREASE IN PERCENTAGES FROM PAID SEARCH.</vt:lpstr>
      <vt:lpstr>THE MAJORITY OF CUSTOMERS WITH KNOWN ACQUISITION DEVICE COME FROM DESKTOP</vt:lpstr>
      <vt:lpstr>THE NUMBER OF customer acquired by ACQUISITION DEVICE ARE stable BY YEARS</vt:lpstr>
      <vt:lpstr>SUMMARY AND RECOMMENDATIONS</vt:lpstr>
      <vt:lpstr>2. SKU CLASS ANALYSIS</vt:lpstr>
      <vt:lpstr>area rugs and beds have SKU View and added to cart items count</vt:lpstr>
      <vt:lpstr>area rugs has highest # purchases and revenue. Accent pillows follow in terms of # of purchases. Tv stands &amp; beds are categories with high revenues.</vt:lpstr>
      <vt:lpstr>Total views of all SKU classes have downward trends from September 2016 to August 2018</vt:lpstr>
      <vt:lpstr>Similarly, total items added to cart dropped from September 2016 to August 2018 for most classes, except for Wall Art, TV Stands</vt:lpstr>
      <vt:lpstr>Number of SKUs purchased dropped significantly in May 2017 but has recovered since</vt:lpstr>
      <vt:lpstr>Revenues are trending upward, largely thanks to area rugs, beds and tv stands</vt:lpstr>
      <vt:lpstr>SUMMARY AND RECOMMENDATIONS</vt:lpstr>
      <vt:lpstr>SUMMARY AND RECOMMENDATIONS (CONT.)</vt:lpstr>
      <vt:lpstr>3. Funnel analysis</vt:lpstr>
      <vt:lpstr>Sheets and sheet sets &amp; accent pillows have highest view-to-cart and cart-to-purchase ratios. Area rugs &amp; beds (classes with highest view counts), have lower ratios. Wall-art has high view-to-cart %, but low cart-to-purchase %.</vt:lpstr>
      <vt:lpstr>The average revenue per purchase is $182.85.</vt:lpstr>
      <vt:lpstr>View-to-cart ratios increases 24.79% (from 5.93% to 7.4%) from sep-16 to aug-18</vt:lpstr>
      <vt:lpstr>View-to-cart ratios of most classes are relatively steady over the year</vt:lpstr>
      <vt:lpstr>Cart-to-purchase ratios increases 122.88% (from 5.07% to 11.3%) from sep-16 to aug-18</vt:lpstr>
      <vt:lpstr>Cart-to-purchase ratio drops in 2017 and improve significantly in early 2018</vt:lpstr>
      <vt:lpstr>THERE IS NO CLEAR PATTERN FOR REVENUE PER PURCHASE over the years. Revenue per purchase ranges from $120 to $250.</vt:lpstr>
      <vt:lpstr>Revenue per purchase trend vary for different sku classes</vt:lpstr>
      <vt:lpstr>SUMMARY AND RECOMMENDATIONS</vt:lpstr>
      <vt:lpstr>APPENDIX</vt:lpstr>
      <vt:lpstr>SKU View Per Customer by Class</vt:lpstr>
      <vt:lpstr>SKU Added to Cart Per Customer by Class</vt:lpstr>
      <vt:lpstr>SKU Purchased Per Customer by Class</vt:lpstr>
      <vt:lpstr>Revenue Per Customer by Class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Wayfair onsite presentation</dc:title>
  <dc:creator>Nguyen, Huy/Strategy And Innovation</dc:creator>
  <cp:lastModifiedBy>Huy (Gary) Nguyen</cp:lastModifiedBy>
  <cp:revision>20</cp:revision>
  <dcterms:created xsi:type="dcterms:W3CDTF">2021-10-20T19:40:17Z</dcterms:created>
  <dcterms:modified xsi:type="dcterms:W3CDTF">2021-12-11T16:48:11Z</dcterms:modified>
</cp:coreProperties>
</file>